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4" r:id="rId3"/>
    <p:sldId id="257" r:id="rId4"/>
    <p:sldId id="270" r:id="rId5"/>
    <p:sldId id="258" r:id="rId6"/>
    <p:sldId id="259" r:id="rId7"/>
    <p:sldId id="272" r:id="rId8"/>
    <p:sldId id="271" r:id="rId9"/>
    <p:sldId id="268" r:id="rId10"/>
    <p:sldId id="269" r:id="rId11"/>
    <p:sldId id="262" r:id="rId12"/>
    <p:sldId id="267" r:id="rId13"/>
    <p:sldId id="264" r:id="rId14"/>
    <p:sldId id="260" r:id="rId15"/>
    <p:sldId id="261" r:id="rId16"/>
    <p:sldId id="275" r:id="rId17"/>
    <p:sldId id="276" r:id="rId18"/>
    <p:sldId id="277" r:id="rId19"/>
    <p:sldId id="278" r:id="rId20"/>
    <p:sldId id="27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93"/>
    <p:restoredTop sz="94592"/>
  </p:normalViewPr>
  <p:slideViewPr>
    <p:cSldViewPr>
      <p:cViewPr varScale="1">
        <p:scale>
          <a:sx n="88" d="100"/>
          <a:sy n="88" d="100"/>
        </p:scale>
        <p:origin x="-1699"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0CA7ABA-1A79-4C9F-80BE-AB92130AF589}"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36996-62A9-42EF-A5D6-97E016F697E2}" type="slidenum">
              <a:rPr lang="en-US" smtClean="0"/>
              <a:t>‹#›</a:t>
            </a:fld>
            <a:endParaRPr lang="en-US"/>
          </a:p>
        </p:txBody>
      </p:sp>
    </p:spTree>
    <p:extLst>
      <p:ext uri="{BB962C8B-B14F-4D97-AF65-F5344CB8AC3E}">
        <p14:creationId xmlns:p14="http://schemas.microsoft.com/office/powerpoint/2010/main" val="1023419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CA7ABA-1A79-4C9F-80BE-AB92130AF589}"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36996-62A9-42EF-A5D6-97E016F697E2}" type="slidenum">
              <a:rPr lang="en-US" smtClean="0"/>
              <a:t>‹#›</a:t>
            </a:fld>
            <a:endParaRPr lang="en-US"/>
          </a:p>
        </p:txBody>
      </p:sp>
    </p:spTree>
    <p:extLst>
      <p:ext uri="{BB962C8B-B14F-4D97-AF65-F5344CB8AC3E}">
        <p14:creationId xmlns:p14="http://schemas.microsoft.com/office/powerpoint/2010/main" val="3320821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CA7ABA-1A79-4C9F-80BE-AB92130AF589}"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36996-62A9-42EF-A5D6-97E016F697E2}" type="slidenum">
              <a:rPr lang="en-US" smtClean="0"/>
              <a:t>‹#›</a:t>
            </a:fld>
            <a:endParaRPr lang="en-US"/>
          </a:p>
        </p:txBody>
      </p:sp>
    </p:spTree>
    <p:extLst>
      <p:ext uri="{BB962C8B-B14F-4D97-AF65-F5344CB8AC3E}">
        <p14:creationId xmlns:p14="http://schemas.microsoft.com/office/powerpoint/2010/main" val="1396711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CA7ABA-1A79-4C9F-80BE-AB92130AF589}"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36996-62A9-42EF-A5D6-97E016F697E2}" type="slidenum">
              <a:rPr lang="en-US" smtClean="0"/>
              <a:t>‹#›</a:t>
            </a:fld>
            <a:endParaRPr lang="en-US"/>
          </a:p>
        </p:txBody>
      </p:sp>
    </p:spTree>
    <p:extLst>
      <p:ext uri="{BB962C8B-B14F-4D97-AF65-F5344CB8AC3E}">
        <p14:creationId xmlns:p14="http://schemas.microsoft.com/office/powerpoint/2010/main" val="582482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A7ABA-1A79-4C9F-80BE-AB92130AF589}"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36996-62A9-42EF-A5D6-97E016F697E2}" type="slidenum">
              <a:rPr lang="en-US" smtClean="0"/>
              <a:t>‹#›</a:t>
            </a:fld>
            <a:endParaRPr lang="en-US"/>
          </a:p>
        </p:txBody>
      </p:sp>
    </p:spTree>
    <p:extLst>
      <p:ext uri="{BB962C8B-B14F-4D97-AF65-F5344CB8AC3E}">
        <p14:creationId xmlns:p14="http://schemas.microsoft.com/office/powerpoint/2010/main" val="3274888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CA7ABA-1A79-4C9F-80BE-AB92130AF589}"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36996-62A9-42EF-A5D6-97E016F697E2}" type="slidenum">
              <a:rPr lang="en-US" smtClean="0"/>
              <a:t>‹#›</a:t>
            </a:fld>
            <a:endParaRPr lang="en-US"/>
          </a:p>
        </p:txBody>
      </p:sp>
    </p:spTree>
    <p:extLst>
      <p:ext uri="{BB962C8B-B14F-4D97-AF65-F5344CB8AC3E}">
        <p14:creationId xmlns:p14="http://schemas.microsoft.com/office/powerpoint/2010/main" val="1864378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CA7ABA-1A79-4C9F-80BE-AB92130AF589}" type="datetimeFigureOut">
              <a:rPr lang="en-US" smtClean="0"/>
              <a:t>5/17/2018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936996-62A9-42EF-A5D6-97E016F697E2}" type="slidenum">
              <a:rPr lang="en-US" smtClean="0"/>
              <a:t>‹#›</a:t>
            </a:fld>
            <a:endParaRPr lang="en-US"/>
          </a:p>
        </p:txBody>
      </p:sp>
    </p:spTree>
    <p:extLst>
      <p:ext uri="{BB962C8B-B14F-4D97-AF65-F5344CB8AC3E}">
        <p14:creationId xmlns:p14="http://schemas.microsoft.com/office/powerpoint/2010/main" val="557249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CA7ABA-1A79-4C9F-80BE-AB92130AF589}" type="datetimeFigureOut">
              <a:rPr lang="en-US" smtClean="0"/>
              <a:t>5/17/2018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936996-62A9-42EF-A5D6-97E016F697E2}" type="slidenum">
              <a:rPr lang="en-US" smtClean="0"/>
              <a:t>‹#›</a:t>
            </a:fld>
            <a:endParaRPr lang="en-US"/>
          </a:p>
        </p:txBody>
      </p:sp>
    </p:spTree>
    <p:extLst>
      <p:ext uri="{BB962C8B-B14F-4D97-AF65-F5344CB8AC3E}">
        <p14:creationId xmlns:p14="http://schemas.microsoft.com/office/powerpoint/2010/main" val="4038544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A7ABA-1A79-4C9F-80BE-AB92130AF589}" type="datetimeFigureOut">
              <a:rPr lang="en-US" smtClean="0"/>
              <a:t>5/17/2018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936996-62A9-42EF-A5D6-97E016F697E2}" type="slidenum">
              <a:rPr lang="en-US" smtClean="0"/>
              <a:t>‹#›</a:t>
            </a:fld>
            <a:endParaRPr lang="en-US"/>
          </a:p>
        </p:txBody>
      </p:sp>
    </p:spTree>
    <p:extLst>
      <p:ext uri="{BB962C8B-B14F-4D97-AF65-F5344CB8AC3E}">
        <p14:creationId xmlns:p14="http://schemas.microsoft.com/office/powerpoint/2010/main" val="231552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A7ABA-1A79-4C9F-80BE-AB92130AF589}"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36996-62A9-42EF-A5D6-97E016F697E2}" type="slidenum">
              <a:rPr lang="en-US" smtClean="0"/>
              <a:t>‹#›</a:t>
            </a:fld>
            <a:endParaRPr lang="en-US"/>
          </a:p>
        </p:txBody>
      </p:sp>
    </p:spTree>
    <p:extLst>
      <p:ext uri="{BB962C8B-B14F-4D97-AF65-F5344CB8AC3E}">
        <p14:creationId xmlns:p14="http://schemas.microsoft.com/office/powerpoint/2010/main" val="3675138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A7ABA-1A79-4C9F-80BE-AB92130AF589}"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36996-62A9-42EF-A5D6-97E016F697E2}" type="slidenum">
              <a:rPr lang="en-US" smtClean="0"/>
              <a:t>‹#›</a:t>
            </a:fld>
            <a:endParaRPr lang="en-US"/>
          </a:p>
        </p:txBody>
      </p:sp>
    </p:spTree>
    <p:extLst>
      <p:ext uri="{BB962C8B-B14F-4D97-AF65-F5344CB8AC3E}">
        <p14:creationId xmlns:p14="http://schemas.microsoft.com/office/powerpoint/2010/main" val="1072540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mCheck">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A7ABA-1A79-4C9F-80BE-AB92130AF589}" type="datetimeFigureOut">
              <a:rPr lang="en-US" smtClean="0"/>
              <a:t>5/17/2018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36996-62A9-42EF-A5D6-97E016F697E2}" type="slidenum">
              <a:rPr lang="en-US" smtClean="0"/>
              <a:t>‹#›</a:t>
            </a:fld>
            <a:endParaRPr lang="en-US"/>
          </a:p>
        </p:txBody>
      </p:sp>
    </p:spTree>
    <p:extLst>
      <p:ext uri="{BB962C8B-B14F-4D97-AF65-F5344CB8AC3E}">
        <p14:creationId xmlns:p14="http://schemas.microsoft.com/office/powerpoint/2010/main" val="2783704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epa.gov/air-trends/air-quality-cities-and-counties" TargetMode="External"/><Relationship Id="rId2" Type="http://schemas.openxmlformats.org/officeDocument/2006/relationships/hyperlink" Target="http://ghdx.healthdata.org/us-data" TargetMode="External"/><Relationship Id="rId1" Type="http://schemas.openxmlformats.org/officeDocument/2006/relationships/slideLayout" Target="../slideLayouts/slideLayout2.xml"/><Relationship Id="rId4" Type="http://schemas.openxmlformats.org/officeDocument/2006/relationships/hyperlink" Target="https://pubs.usgs.gov/twri/twri4a3/pdf/chapter12.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C2C49E2-3F0E-5549-AC13-01AD8DCB00E8}"/>
              </a:ext>
            </a:extLst>
          </p:cNvPr>
          <p:cNvSpPr>
            <a:spLocks noGrp="1"/>
          </p:cNvSpPr>
          <p:nvPr>
            <p:ph type="subTitle" idx="1"/>
          </p:nvPr>
        </p:nvSpPr>
        <p:spPr>
          <a:xfrm>
            <a:off x="1371600" y="2362200"/>
            <a:ext cx="6400800" cy="3276600"/>
          </a:xfrm>
        </p:spPr>
        <p:txBody>
          <a:bodyPr>
            <a:normAutofit/>
          </a:bodyPr>
          <a:lstStyle/>
          <a:p>
            <a:pPr marL="0" indent="0">
              <a:buNone/>
            </a:pPr>
            <a:r>
              <a:rPr lang="en-US" sz="3600" b="1" dirty="0" err="1">
                <a:solidFill>
                  <a:schemeClr val="tx2"/>
                </a:solidFill>
              </a:rPr>
              <a:t>Aeone</a:t>
            </a:r>
            <a:r>
              <a:rPr lang="en-US" sz="3600" b="1" dirty="0">
                <a:solidFill>
                  <a:schemeClr val="tx2"/>
                </a:solidFill>
              </a:rPr>
              <a:t> (Laurie) Song</a:t>
            </a:r>
          </a:p>
          <a:p>
            <a:pPr marL="0" indent="0">
              <a:buNone/>
            </a:pPr>
            <a:r>
              <a:rPr lang="en-US" sz="3600" b="1" dirty="0">
                <a:solidFill>
                  <a:schemeClr val="tx2"/>
                </a:solidFill>
              </a:rPr>
              <a:t>11</a:t>
            </a:r>
            <a:r>
              <a:rPr lang="en-US" sz="3600" b="1" baseline="30000" dirty="0">
                <a:solidFill>
                  <a:schemeClr val="tx2"/>
                </a:solidFill>
              </a:rPr>
              <a:t>th</a:t>
            </a:r>
            <a:r>
              <a:rPr lang="en-US" sz="3600" b="1" dirty="0">
                <a:solidFill>
                  <a:schemeClr val="tx2"/>
                </a:solidFill>
              </a:rPr>
              <a:t> grade Vincentian Academy, Pittsburgh PA</a:t>
            </a:r>
          </a:p>
        </p:txBody>
      </p:sp>
    </p:spTree>
    <p:extLst>
      <p:ext uri="{BB962C8B-B14F-4D97-AF65-F5344CB8AC3E}">
        <p14:creationId xmlns:p14="http://schemas.microsoft.com/office/powerpoint/2010/main" val="3432470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sz="4000" b="1" dirty="0"/>
              <a:t>O3 Trend 2000-2914</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838200"/>
            <a:ext cx="8610600" cy="5885424"/>
          </a:xfrm>
        </p:spPr>
      </p:pic>
    </p:spTree>
    <p:extLst>
      <p:ext uri="{BB962C8B-B14F-4D97-AF65-F5344CB8AC3E}">
        <p14:creationId xmlns:p14="http://schemas.microsoft.com/office/powerpoint/2010/main" val="3502569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b="1" dirty="0"/>
              <a:t>Cancer Mortality Rates 2000-2014</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838200"/>
            <a:ext cx="8153400" cy="5943600"/>
          </a:xfrm>
        </p:spPr>
      </p:pic>
    </p:spTree>
    <p:extLst>
      <p:ext uri="{BB962C8B-B14F-4D97-AF65-F5344CB8AC3E}">
        <p14:creationId xmlns:p14="http://schemas.microsoft.com/office/powerpoint/2010/main" val="2020166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3600" b="1" dirty="0"/>
              <a:t>Correlation PM2.5-Lung Cancer-Any Cancer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016318"/>
            <a:ext cx="7924800" cy="5836070"/>
          </a:xfrm>
        </p:spPr>
      </p:pic>
    </p:spTree>
    <p:extLst>
      <p:ext uri="{BB962C8B-B14F-4D97-AF65-F5344CB8AC3E}">
        <p14:creationId xmlns:p14="http://schemas.microsoft.com/office/powerpoint/2010/main" val="1832672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76"/>
            <a:ext cx="8229600" cy="1143000"/>
          </a:xfrm>
        </p:spPr>
        <p:txBody>
          <a:bodyPr>
            <a:normAutofit fontScale="90000"/>
          </a:bodyPr>
          <a:lstStyle/>
          <a:p>
            <a:r>
              <a:rPr lang="en-US" sz="4000" b="1" dirty="0"/>
              <a:t>Correlation O3-Lung Cancer-Any Cancer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1" y="990599"/>
            <a:ext cx="7592468" cy="5754709"/>
          </a:xfrm>
        </p:spPr>
      </p:pic>
    </p:spTree>
    <p:extLst>
      <p:ext uri="{BB962C8B-B14F-4D97-AF65-F5344CB8AC3E}">
        <p14:creationId xmlns:p14="http://schemas.microsoft.com/office/powerpoint/2010/main" val="2179094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a:t>
            </a:r>
          </a:p>
        </p:txBody>
      </p:sp>
      <p:sp>
        <p:nvSpPr>
          <p:cNvPr id="3" name="Content Placeholder 2"/>
          <p:cNvSpPr>
            <a:spLocks noGrp="1"/>
          </p:cNvSpPr>
          <p:nvPr>
            <p:ph idx="1"/>
          </p:nvPr>
        </p:nvSpPr>
        <p:spPr/>
        <p:txBody>
          <a:bodyPr>
            <a:normAutofit fontScale="77500" lnSpcReduction="20000"/>
          </a:bodyPr>
          <a:lstStyle/>
          <a:p>
            <a:r>
              <a:rPr lang="en-US" b="1" dirty="0"/>
              <a:t>Air quality measured by PM2.5 and O3 levels has improved across US since 2000.</a:t>
            </a:r>
          </a:p>
          <a:p>
            <a:endParaRPr lang="en-US" b="1" dirty="0"/>
          </a:p>
          <a:p>
            <a:r>
              <a:rPr lang="en-US" b="1" dirty="0"/>
              <a:t>PM2.5 and O3 air quality trends are significantly associated with lung cancer mortality trends over years.</a:t>
            </a:r>
          </a:p>
          <a:p>
            <a:endParaRPr lang="en-US" b="1" dirty="0"/>
          </a:p>
          <a:p>
            <a:r>
              <a:rPr lang="en-US" b="1" dirty="0"/>
              <a:t>Although other types of cancer are not significantly associated with air quality, there is a linear association between cancer in general and lung cancer mortality, which is associated with air quality in this study.</a:t>
            </a:r>
          </a:p>
          <a:p>
            <a:endParaRPr lang="en-US" b="1" dirty="0"/>
          </a:p>
          <a:p>
            <a:r>
              <a:rPr lang="en-US" b="1" dirty="0"/>
              <a:t>Further multivariate analysis studies are warranted to confirm our results.</a:t>
            </a:r>
          </a:p>
          <a:p>
            <a:endParaRPr lang="en-US" b="1" dirty="0"/>
          </a:p>
        </p:txBody>
      </p:sp>
    </p:spTree>
    <p:extLst>
      <p:ext uri="{BB962C8B-B14F-4D97-AF65-F5344CB8AC3E}">
        <p14:creationId xmlns:p14="http://schemas.microsoft.com/office/powerpoint/2010/main" val="627917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a:t>
            </a:r>
          </a:p>
        </p:txBody>
      </p:sp>
      <p:sp>
        <p:nvSpPr>
          <p:cNvPr id="3" name="Content Placeholder 2"/>
          <p:cNvSpPr>
            <a:spLocks noGrp="1"/>
          </p:cNvSpPr>
          <p:nvPr>
            <p:ph idx="1"/>
          </p:nvPr>
        </p:nvSpPr>
        <p:spPr/>
        <p:txBody>
          <a:bodyPr>
            <a:normAutofit fontScale="25000" lnSpcReduction="20000"/>
          </a:bodyPr>
          <a:lstStyle/>
          <a:p>
            <a:pPr marL="0" indent="0">
              <a:buNone/>
            </a:pPr>
            <a:r>
              <a:rPr lang="en-US" sz="8000" b="1" dirty="0"/>
              <a:t>Cancer Mortality Data</a:t>
            </a:r>
          </a:p>
          <a:p>
            <a:pPr marL="0" indent="0">
              <a:buNone/>
            </a:pPr>
            <a:r>
              <a:rPr lang="en-US" sz="8000" b="1" u="sng" dirty="0">
                <a:hlinkClick r:id="rId2"/>
              </a:rPr>
              <a:t>http://ghdx.healthdata.org/us-data</a:t>
            </a:r>
            <a:r>
              <a:rPr lang="en-US" sz="8000" b="1" dirty="0"/>
              <a:t> </a:t>
            </a:r>
          </a:p>
          <a:p>
            <a:pPr marL="0" indent="0">
              <a:buNone/>
            </a:pPr>
            <a:r>
              <a:rPr lang="en-US" sz="8000" b="1" dirty="0"/>
              <a:t>Regional trends in PM2.5 air quality</a:t>
            </a:r>
          </a:p>
          <a:p>
            <a:pPr marL="0" indent="0">
              <a:buNone/>
            </a:pPr>
            <a:r>
              <a:rPr lang="en-US" sz="8000" b="1" u="sng" dirty="0">
                <a:hlinkClick r:id="rId3"/>
              </a:rPr>
              <a:t>https://www.epa.gov/air-trends/air-quality-cities-and-counties</a:t>
            </a:r>
            <a:r>
              <a:rPr lang="en-US" sz="8000" b="1" dirty="0"/>
              <a:t> </a:t>
            </a:r>
          </a:p>
          <a:p>
            <a:pPr marL="0" indent="0">
              <a:buNone/>
            </a:pPr>
            <a:r>
              <a:rPr lang="en-US" sz="8000" b="1" dirty="0"/>
              <a:t>Trend Analysis</a:t>
            </a:r>
          </a:p>
          <a:p>
            <a:pPr marL="0" indent="0">
              <a:buNone/>
            </a:pPr>
            <a:r>
              <a:rPr lang="en-US" sz="8000" b="1" u="sng" dirty="0">
                <a:hlinkClick r:id="rId4"/>
              </a:rPr>
              <a:t>https://pubs.usgs.gov/twri/twri4a3/pdf/chapter12.pdf</a:t>
            </a:r>
            <a:endParaRPr lang="en-US" sz="8000" b="1" u="sng" dirty="0"/>
          </a:p>
          <a:p>
            <a:pPr marL="0" indent="0">
              <a:buNone/>
            </a:pPr>
            <a:endParaRPr lang="en-US" b="1" dirty="0"/>
          </a:p>
          <a:p>
            <a:pPr marL="0" indent="0">
              <a:buNone/>
            </a:pPr>
            <a:r>
              <a:rPr lang="en-US" sz="8000" b="1" dirty="0"/>
              <a:t>1. </a:t>
            </a:r>
            <a:r>
              <a:rPr lang="en-US" sz="8000" b="1" dirty="0" err="1"/>
              <a:t>Beelen</a:t>
            </a:r>
            <a:r>
              <a:rPr lang="en-US" sz="8000" b="1" dirty="0"/>
              <a:t> R, Hoek G, van den Brandt PA, et al: Long-term effects of traffic-related air pollution on mortality in a Dutch cohort (NLCS-AIR study). Environ Health </a:t>
            </a:r>
            <a:r>
              <a:rPr lang="en-US" sz="8000" b="1" dirty="0" err="1"/>
              <a:t>Perspect</a:t>
            </a:r>
            <a:r>
              <a:rPr lang="en-US" sz="8000" b="1" dirty="0"/>
              <a:t> 116:196–202, 2008</a:t>
            </a:r>
          </a:p>
          <a:p>
            <a:pPr marL="0" indent="0">
              <a:buNone/>
            </a:pPr>
            <a:r>
              <a:rPr lang="en-US" sz="8000" b="1" dirty="0"/>
              <a:t>2. </a:t>
            </a:r>
            <a:r>
              <a:rPr lang="en-US" sz="8000" b="1" dirty="0" err="1"/>
              <a:t>Krewski</a:t>
            </a:r>
            <a:r>
              <a:rPr lang="en-US" sz="8000" b="1" dirty="0"/>
              <a:t> D, </a:t>
            </a:r>
            <a:r>
              <a:rPr lang="en-US" sz="8000" b="1" dirty="0" err="1"/>
              <a:t>Rainham</a:t>
            </a:r>
            <a:r>
              <a:rPr lang="en-US" sz="8000" b="1" dirty="0"/>
              <a:t> D: Ambient air pollution and population health: overview. J </a:t>
            </a:r>
            <a:r>
              <a:rPr lang="en-US" sz="8000" b="1" dirty="0" err="1"/>
              <a:t>Toxicol</a:t>
            </a:r>
            <a:r>
              <a:rPr lang="en-US" sz="8000" b="1" dirty="0"/>
              <a:t> Environ Health A 70:275–283, 2007</a:t>
            </a:r>
          </a:p>
          <a:p>
            <a:pPr marL="0" indent="0">
              <a:buNone/>
            </a:pPr>
            <a:r>
              <a:rPr lang="en-US" sz="8000" b="1" dirty="0"/>
              <a:t>3. Pope CA, Burnett RT, Thun MJ, et al: Lung cancer, cardiopulmonary mortality, and long-term exposure to fine particulate air pollution. [Internet]. JAMA 287:1132–41, 2002Available from: http://www.pubmedcentral.nih.gov/articlerender.fcgi?artid=4037163&amp;tool=pmcentrez&amp;rendertype=abstract</a:t>
            </a:r>
          </a:p>
          <a:p>
            <a:pPr marL="0" indent="0">
              <a:buNone/>
            </a:pPr>
            <a:r>
              <a:rPr lang="en-US" sz="8000" b="1" dirty="0"/>
              <a:t> </a:t>
            </a:r>
          </a:p>
          <a:p>
            <a:endParaRPr lang="en-US" sz="8000" b="1" dirty="0"/>
          </a:p>
        </p:txBody>
      </p:sp>
    </p:spTree>
    <p:extLst>
      <p:ext uri="{BB962C8B-B14F-4D97-AF65-F5344CB8AC3E}">
        <p14:creationId xmlns:p14="http://schemas.microsoft.com/office/powerpoint/2010/main" val="1243590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DC2C8EC-978E-3340-A45E-4E99597FD85D}"/>
              </a:ext>
            </a:extLst>
          </p:cNvPr>
          <p:cNvSpPr>
            <a:spLocks noGrp="1"/>
          </p:cNvSpPr>
          <p:nvPr>
            <p:ph idx="1"/>
          </p:nvPr>
        </p:nvSpPr>
        <p:spPr>
          <a:xfrm>
            <a:off x="76200" y="0"/>
            <a:ext cx="9067800" cy="6553200"/>
          </a:xfrm>
        </p:spPr>
        <p:txBody>
          <a:bodyPr>
            <a:noAutofit/>
          </a:bodyPr>
          <a:lstStyle/>
          <a:p>
            <a:pPr marL="0" indent="0">
              <a:buNone/>
            </a:pPr>
            <a:r>
              <a:rPr lang="en-US" sz="20000" b="1" dirty="0"/>
              <a:t>Does Air</a:t>
            </a:r>
            <a:endParaRPr lang="en-US" sz="20000" dirty="0"/>
          </a:p>
        </p:txBody>
      </p:sp>
    </p:spTree>
    <p:extLst>
      <p:ext uri="{BB962C8B-B14F-4D97-AF65-F5344CB8AC3E}">
        <p14:creationId xmlns:p14="http://schemas.microsoft.com/office/powerpoint/2010/main" val="953554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F78C20D-1829-454A-AB54-6C56C30F9D36}"/>
              </a:ext>
            </a:extLst>
          </p:cNvPr>
          <p:cNvSpPr>
            <a:spLocks noGrp="1"/>
          </p:cNvSpPr>
          <p:nvPr>
            <p:ph idx="1"/>
          </p:nvPr>
        </p:nvSpPr>
        <p:spPr>
          <a:xfrm>
            <a:off x="76200" y="76200"/>
            <a:ext cx="9067800" cy="6705600"/>
          </a:xfrm>
        </p:spPr>
        <p:txBody>
          <a:bodyPr>
            <a:normAutofit lnSpcReduction="10000"/>
          </a:bodyPr>
          <a:lstStyle/>
          <a:p>
            <a:pPr marL="0" indent="0">
              <a:buNone/>
            </a:pPr>
            <a:r>
              <a:rPr lang="en-US" sz="20000" b="1" dirty="0"/>
              <a:t>Quality</a:t>
            </a:r>
          </a:p>
          <a:p>
            <a:pPr marL="0" indent="0">
              <a:buNone/>
            </a:pPr>
            <a:r>
              <a:rPr lang="en-US" sz="20000" b="1" dirty="0"/>
              <a:t>Affect</a:t>
            </a:r>
            <a:endParaRPr lang="en-US" sz="20000" dirty="0"/>
          </a:p>
        </p:txBody>
      </p:sp>
    </p:spTree>
    <p:extLst>
      <p:ext uri="{BB962C8B-B14F-4D97-AF65-F5344CB8AC3E}">
        <p14:creationId xmlns:p14="http://schemas.microsoft.com/office/powerpoint/2010/main" val="4246394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F78C20D-1829-454A-AB54-6C56C30F9D36}"/>
              </a:ext>
            </a:extLst>
          </p:cNvPr>
          <p:cNvSpPr>
            <a:spLocks noGrp="1"/>
          </p:cNvSpPr>
          <p:nvPr>
            <p:ph idx="1"/>
          </p:nvPr>
        </p:nvSpPr>
        <p:spPr>
          <a:xfrm>
            <a:off x="76200" y="76200"/>
            <a:ext cx="9067800" cy="6705600"/>
          </a:xfrm>
        </p:spPr>
        <p:txBody>
          <a:bodyPr>
            <a:normAutofit lnSpcReduction="10000"/>
          </a:bodyPr>
          <a:lstStyle/>
          <a:p>
            <a:pPr marL="0" indent="0">
              <a:buNone/>
            </a:pPr>
            <a:r>
              <a:rPr lang="en-US" sz="20000" b="1" dirty="0"/>
              <a:t>Cancer</a:t>
            </a:r>
          </a:p>
          <a:p>
            <a:pPr marL="0" indent="0">
              <a:buNone/>
            </a:pPr>
            <a:r>
              <a:rPr lang="en-US" sz="20000" b="1" dirty="0" err="1"/>
              <a:t>Mortali</a:t>
            </a:r>
            <a:endParaRPr lang="en-US" sz="20000" dirty="0"/>
          </a:p>
        </p:txBody>
      </p:sp>
    </p:spTree>
    <p:extLst>
      <p:ext uri="{BB962C8B-B14F-4D97-AF65-F5344CB8AC3E}">
        <p14:creationId xmlns:p14="http://schemas.microsoft.com/office/powerpoint/2010/main" val="640629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84ECB2C-9324-1246-B2CD-4311E620D91C}"/>
              </a:ext>
            </a:extLst>
          </p:cNvPr>
          <p:cNvSpPr>
            <a:spLocks noGrp="1"/>
          </p:cNvSpPr>
          <p:nvPr>
            <p:ph idx="1"/>
          </p:nvPr>
        </p:nvSpPr>
        <p:spPr>
          <a:xfrm>
            <a:off x="228600" y="0"/>
            <a:ext cx="8686800" cy="6705600"/>
          </a:xfrm>
        </p:spPr>
        <p:txBody>
          <a:bodyPr>
            <a:normAutofit/>
          </a:bodyPr>
          <a:lstStyle/>
          <a:p>
            <a:pPr marL="0" indent="0">
              <a:buNone/>
            </a:pPr>
            <a:r>
              <a:rPr lang="en-US" sz="20000" b="1" dirty="0" err="1"/>
              <a:t>lity</a:t>
            </a:r>
            <a:endParaRPr lang="en-US" sz="20000" dirty="0"/>
          </a:p>
        </p:txBody>
      </p:sp>
    </p:spTree>
    <p:extLst>
      <p:ext uri="{BB962C8B-B14F-4D97-AF65-F5344CB8AC3E}">
        <p14:creationId xmlns:p14="http://schemas.microsoft.com/office/powerpoint/2010/main" val="2363542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9D30C1-2142-C447-8BF5-E4533612BCFB}"/>
              </a:ext>
            </a:extLst>
          </p:cNvPr>
          <p:cNvSpPr>
            <a:spLocks noGrp="1"/>
          </p:cNvSpPr>
          <p:nvPr>
            <p:ph type="ctrTitle"/>
          </p:nvPr>
        </p:nvSpPr>
        <p:spPr>
          <a:xfrm>
            <a:off x="533400" y="0"/>
            <a:ext cx="8305800" cy="6934200"/>
          </a:xfrm>
        </p:spPr>
        <p:txBody>
          <a:bodyPr>
            <a:noAutofit/>
          </a:bodyPr>
          <a:lstStyle/>
          <a:p>
            <a:r>
              <a:rPr lang="en-US" sz="6600" b="1" dirty="0"/>
              <a:t>Does Air Quality</a:t>
            </a:r>
            <a:br>
              <a:rPr lang="en-US" sz="6600" b="1" dirty="0"/>
            </a:br>
            <a:r>
              <a:rPr lang="en-US" sz="6600" b="1" dirty="0"/>
              <a:t>affect</a:t>
            </a:r>
            <a:br>
              <a:rPr lang="en-US" sz="6600" b="1" dirty="0"/>
            </a:br>
            <a:r>
              <a:rPr lang="en-US" sz="6600" b="1" dirty="0"/>
              <a:t>Cancer Mortality Rates?: </a:t>
            </a:r>
            <a:br>
              <a:rPr lang="en-US" sz="6600" b="1" dirty="0"/>
            </a:br>
            <a:r>
              <a:rPr lang="en-US" sz="6600" b="1" dirty="0"/>
              <a:t>PM2.5 and O3 Trends Across US Counties</a:t>
            </a:r>
            <a:endParaRPr lang="en-US" sz="6600" dirty="0"/>
          </a:p>
        </p:txBody>
      </p:sp>
    </p:spTree>
    <p:extLst>
      <p:ext uri="{BB962C8B-B14F-4D97-AF65-F5344CB8AC3E}">
        <p14:creationId xmlns:p14="http://schemas.microsoft.com/office/powerpoint/2010/main" val="2509261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0DBB387-8BA2-1943-A63F-304F9BB67235}"/>
              </a:ext>
            </a:extLst>
          </p:cNvPr>
          <p:cNvSpPr>
            <a:spLocks noGrp="1"/>
          </p:cNvSpPr>
          <p:nvPr>
            <p:ph idx="1"/>
          </p:nvPr>
        </p:nvSpPr>
        <p:spPr>
          <a:xfrm>
            <a:off x="152400" y="76200"/>
            <a:ext cx="8915400" cy="6705600"/>
          </a:xfrm>
        </p:spPr>
        <p:txBody>
          <a:bodyPr>
            <a:normAutofit/>
          </a:bodyPr>
          <a:lstStyle/>
          <a:p>
            <a:pPr marL="0" indent="0">
              <a:buNone/>
            </a:pPr>
            <a:r>
              <a:rPr lang="en-US" sz="20000" b="1" dirty="0"/>
              <a:t>Rates?:</a:t>
            </a:r>
            <a:endParaRPr lang="en-US" sz="20000" dirty="0"/>
          </a:p>
        </p:txBody>
      </p:sp>
    </p:spTree>
    <p:extLst>
      <p:ext uri="{BB962C8B-B14F-4D97-AF65-F5344CB8AC3E}">
        <p14:creationId xmlns:p14="http://schemas.microsoft.com/office/powerpoint/2010/main" val="787004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Background and Purpose</a:t>
            </a:r>
          </a:p>
        </p:txBody>
      </p:sp>
      <p:sp>
        <p:nvSpPr>
          <p:cNvPr id="3" name="Content Placeholder 2"/>
          <p:cNvSpPr>
            <a:spLocks noGrp="1"/>
          </p:cNvSpPr>
          <p:nvPr>
            <p:ph idx="1"/>
          </p:nvPr>
        </p:nvSpPr>
        <p:spPr/>
        <p:txBody>
          <a:bodyPr>
            <a:normAutofit lnSpcReduction="10000"/>
          </a:bodyPr>
          <a:lstStyle/>
          <a:p>
            <a:r>
              <a:rPr lang="en-US" b="1" dirty="0"/>
              <a:t>Long-term exposure to fine particulate matter (PM2.5) has been well known as a strong risk factor of all-cause mortality</a:t>
            </a:r>
            <a:r>
              <a:rPr lang="en-US" b="1" baseline="30000" dirty="0"/>
              <a:t>1–3</a:t>
            </a:r>
            <a:r>
              <a:rPr lang="en-US" b="1" dirty="0"/>
              <a:t>. </a:t>
            </a:r>
          </a:p>
          <a:p>
            <a:endParaRPr lang="en-US" b="1" dirty="0"/>
          </a:p>
          <a:p>
            <a:r>
              <a:rPr lang="en-US" b="1" dirty="0"/>
              <a:t>To understand how air pollutants affect our health beyond respiratory system, we tested the association of regional trends in PM2.5 levels and cancer mortality rates from 2000 to 2014 across counties in the US. </a:t>
            </a:r>
          </a:p>
        </p:txBody>
      </p:sp>
    </p:spTree>
    <p:extLst>
      <p:ext uri="{BB962C8B-B14F-4D97-AF65-F5344CB8AC3E}">
        <p14:creationId xmlns:p14="http://schemas.microsoft.com/office/powerpoint/2010/main" val="1408300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Hypothesis</a:t>
            </a:r>
          </a:p>
        </p:txBody>
      </p:sp>
      <p:sp>
        <p:nvSpPr>
          <p:cNvPr id="3" name="Content Placeholder 2"/>
          <p:cNvSpPr>
            <a:spLocks noGrp="1"/>
          </p:cNvSpPr>
          <p:nvPr>
            <p:ph idx="1"/>
          </p:nvPr>
        </p:nvSpPr>
        <p:spPr/>
        <p:txBody>
          <a:bodyPr>
            <a:noAutofit/>
          </a:bodyPr>
          <a:lstStyle/>
          <a:p>
            <a:r>
              <a:rPr lang="en-US" sz="3600" b="1" dirty="0"/>
              <a:t>Air quality measured as PM2.5 and O3 levels changes over years and the trend differs across the nation.</a:t>
            </a:r>
          </a:p>
          <a:p>
            <a:endParaRPr lang="en-US" sz="3600" b="1" dirty="0"/>
          </a:p>
          <a:p>
            <a:r>
              <a:rPr lang="en-US" sz="3600" b="1" dirty="0"/>
              <a:t>PM2.5 and O3 air quality trends are associated with all types of cancer as well as lung cancer mortality trends over years.</a:t>
            </a:r>
          </a:p>
          <a:p>
            <a:endParaRPr lang="en-US" sz="3600" b="1" dirty="0"/>
          </a:p>
          <a:p>
            <a:endParaRPr lang="en-US" sz="3600" b="1" dirty="0"/>
          </a:p>
        </p:txBody>
      </p:sp>
    </p:spTree>
    <p:extLst>
      <p:ext uri="{BB962C8B-B14F-4D97-AF65-F5344CB8AC3E}">
        <p14:creationId xmlns:p14="http://schemas.microsoft.com/office/powerpoint/2010/main" val="886207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76"/>
            <a:ext cx="8229600" cy="1143000"/>
          </a:xfrm>
        </p:spPr>
        <p:txBody>
          <a:bodyPr/>
          <a:lstStyle/>
          <a:p>
            <a:r>
              <a:rPr lang="en-US" b="1" dirty="0"/>
              <a:t>Methods</a:t>
            </a:r>
          </a:p>
        </p:txBody>
      </p:sp>
      <p:sp>
        <p:nvSpPr>
          <p:cNvPr id="3" name="Content Placeholder 2"/>
          <p:cNvSpPr>
            <a:spLocks noGrp="1"/>
          </p:cNvSpPr>
          <p:nvPr>
            <p:ph idx="1"/>
          </p:nvPr>
        </p:nvSpPr>
        <p:spPr>
          <a:xfrm>
            <a:off x="457200" y="1219200"/>
            <a:ext cx="8229600" cy="5334000"/>
          </a:xfrm>
        </p:spPr>
        <p:txBody>
          <a:bodyPr>
            <a:normAutofit fontScale="77500" lnSpcReduction="20000"/>
          </a:bodyPr>
          <a:lstStyle/>
          <a:p>
            <a:r>
              <a:rPr lang="en-US" b="1" dirty="0"/>
              <a:t>Two hundred twenty eight core-based statistical areas (CBSA) across the nation with air quality trend data publicly available from US environmental protection agency (EPA) have been reviewed for weighted annual means of PM2.5 level from 2000 to 2014. </a:t>
            </a:r>
          </a:p>
          <a:p>
            <a:endParaRPr lang="en-US" b="1" dirty="0"/>
          </a:p>
          <a:p>
            <a:r>
              <a:rPr lang="en-US" b="1" dirty="0"/>
              <a:t>The regional PM2.5 level trends were compared with mortality rate trends of cancer in general and tracheal, bronchus, and lung cancer archived in Global health data exchange (</a:t>
            </a:r>
            <a:r>
              <a:rPr lang="en-US" b="1" dirty="0" err="1"/>
              <a:t>GHDx</a:t>
            </a:r>
            <a:r>
              <a:rPr lang="en-US" b="1" dirty="0"/>
              <a:t>) for the counties matched to CBSA over the same time period based on Spearman's correlation analysis. </a:t>
            </a:r>
          </a:p>
          <a:p>
            <a:endParaRPr lang="en-US" b="1" dirty="0"/>
          </a:p>
          <a:p>
            <a:r>
              <a:rPr lang="en-US" b="1" dirty="0"/>
              <a:t>To compare with other pollutants, we also analyzed the regional O</a:t>
            </a:r>
            <a:r>
              <a:rPr lang="en-US" b="1" baseline="-25000" dirty="0"/>
              <a:t>3</a:t>
            </a:r>
            <a:r>
              <a:rPr lang="en-US" b="1" dirty="0"/>
              <a:t> level trends in 188 CBSA with the same mortality rate trends.</a:t>
            </a:r>
          </a:p>
          <a:p>
            <a:endParaRPr lang="en-US" b="1" dirty="0"/>
          </a:p>
        </p:txBody>
      </p:sp>
    </p:spTree>
    <p:extLst>
      <p:ext uri="{BB962C8B-B14F-4D97-AF65-F5344CB8AC3E}">
        <p14:creationId xmlns:p14="http://schemas.microsoft.com/office/powerpoint/2010/main" val="2175950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12"/>
            <a:ext cx="8229600" cy="1143000"/>
          </a:xfrm>
        </p:spPr>
        <p:txBody>
          <a:bodyPr/>
          <a:lstStyle/>
          <a:p>
            <a:r>
              <a:rPr lang="en-US" b="1" dirty="0"/>
              <a:t>Results</a:t>
            </a:r>
          </a:p>
        </p:txBody>
      </p:sp>
      <p:sp>
        <p:nvSpPr>
          <p:cNvPr id="3" name="Content Placeholder 2"/>
          <p:cNvSpPr>
            <a:spLocks noGrp="1"/>
          </p:cNvSpPr>
          <p:nvPr>
            <p:ph idx="1"/>
          </p:nvPr>
        </p:nvSpPr>
        <p:spPr>
          <a:xfrm>
            <a:off x="381000" y="1219200"/>
            <a:ext cx="8305800" cy="5486400"/>
          </a:xfrm>
        </p:spPr>
        <p:txBody>
          <a:bodyPr>
            <a:normAutofit fontScale="85000" lnSpcReduction="20000"/>
          </a:bodyPr>
          <a:lstStyle/>
          <a:p>
            <a:r>
              <a:rPr lang="en-US" b="1" dirty="0"/>
              <a:t>Between 2000 and 2014, the regional PM2.5 levels decreased across all 228 counties by 4.39 </a:t>
            </a:r>
            <a:r>
              <a:rPr lang="en-US" b="1" dirty="0" err="1"/>
              <a:t>μg</a:t>
            </a:r>
            <a:r>
              <a:rPr lang="en-US" b="1" dirty="0"/>
              <a:t>/m</a:t>
            </a:r>
            <a:r>
              <a:rPr lang="en-US" b="1" baseline="30000" dirty="0"/>
              <a:t>3</a:t>
            </a:r>
            <a:r>
              <a:rPr lang="en-US" b="1" dirty="0"/>
              <a:t>on average while deaths from lung cancer and any cancer decreased by 10.56 and 22.04 per capita deaths/10</a:t>
            </a:r>
            <a:r>
              <a:rPr lang="en-US" b="1" baseline="30000" dirty="0"/>
              <a:t>5</a:t>
            </a:r>
            <a:r>
              <a:rPr lang="en-US" b="1" dirty="0"/>
              <a:t>, respectively. </a:t>
            </a:r>
          </a:p>
          <a:p>
            <a:endParaRPr lang="en-US" b="1" dirty="0"/>
          </a:p>
          <a:p>
            <a:r>
              <a:rPr lang="en-US" b="1" dirty="0"/>
              <a:t>During the same period, O</a:t>
            </a:r>
            <a:r>
              <a:rPr lang="en-US" b="1" baseline="-25000" dirty="0"/>
              <a:t>3</a:t>
            </a:r>
            <a:r>
              <a:rPr lang="en-US" b="1" dirty="0"/>
              <a:t> level decreased across 188 counties by 0.015 units on average. </a:t>
            </a:r>
          </a:p>
          <a:p>
            <a:endParaRPr lang="en-US" b="1" dirty="0"/>
          </a:p>
          <a:p>
            <a:r>
              <a:rPr lang="en-US" b="1" dirty="0"/>
              <a:t>Changes in regional PM2.5 and O</a:t>
            </a:r>
            <a:r>
              <a:rPr lang="en-US" b="1" baseline="-25000" dirty="0"/>
              <a:t>3</a:t>
            </a:r>
            <a:r>
              <a:rPr lang="en-US" b="1" dirty="0"/>
              <a:t> levels are significantly associated with mortality rates of lung cancer in the same regions (r</a:t>
            </a:r>
            <a:r>
              <a:rPr lang="en-US" b="1" baseline="30000" dirty="0"/>
              <a:t>2</a:t>
            </a:r>
            <a:r>
              <a:rPr lang="en-US" b="1" dirty="0"/>
              <a:t>=0.14 and 0.15, respectively; P&lt;0.05) not with mortality rates of any cancer in general.</a:t>
            </a:r>
          </a:p>
        </p:txBody>
      </p:sp>
    </p:spTree>
    <p:extLst>
      <p:ext uri="{BB962C8B-B14F-4D97-AF65-F5344CB8AC3E}">
        <p14:creationId xmlns:p14="http://schemas.microsoft.com/office/powerpoint/2010/main" val="2968224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EPA Air Concentration Map </a:t>
            </a:r>
            <a:br>
              <a:rPr lang="en-US" b="1" dirty="0"/>
            </a:br>
            <a:r>
              <a:rPr lang="en-US" b="1" dirty="0"/>
              <a:t>for Particulate Matter (PM) 2.5</a:t>
            </a:r>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6650" t="21683" r="58529" b="8947"/>
          <a:stretch/>
        </p:blipFill>
        <p:spPr bwMode="auto">
          <a:xfrm>
            <a:off x="0" y="2135100"/>
            <a:ext cx="4649201" cy="3654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788" t="22746" r="58687" b="8933"/>
          <a:stretch/>
        </p:blipFill>
        <p:spPr bwMode="auto">
          <a:xfrm>
            <a:off x="4527176" y="2133600"/>
            <a:ext cx="4618599" cy="3618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xmlns="" id="{914528C3-26AA-C147-936A-ABEDF0007435}"/>
              </a:ext>
            </a:extLst>
          </p:cNvPr>
          <p:cNvSpPr txBox="1"/>
          <p:nvPr/>
        </p:nvSpPr>
        <p:spPr>
          <a:xfrm>
            <a:off x="5040164" y="6100981"/>
            <a:ext cx="4105611" cy="369332"/>
          </a:xfrm>
          <a:prstGeom prst="rect">
            <a:avLst/>
          </a:prstGeom>
          <a:noFill/>
        </p:spPr>
        <p:txBody>
          <a:bodyPr wrap="none" rtlCol="0">
            <a:spAutoFit/>
          </a:bodyPr>
          <a:lstStyle/>
          <a:p>
            <a:r>
              <a:rPr lang="en-US" dirty="0"/>
              <a:t>Across CBSA (Core Based Statistical Areas)</a:t>
            </a:r>
          </a:p>
        </p:txBody>
      </p:sp>
    </p:spTree>
    <p:extLst>
      <p:ext uri="{BB962C8B-B14F-4D97-AF65-F5344CB8AC3E}">
        <p14:creationId xmlns:p14="http://schemas.microsoft.com/office/powerpoint/2010/main" val="204904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US Health Map </a:t>
            </a:r>
            <a:br>
              <a:rPr lang="en-US" b="1" dirty="0"/>
            </a:br>
            <a:r>
              <a:rPr lang="en-US" b="1" dirty="0"/>
              <a:t>for Lung Cancer Mortality</a:t>
            </a: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029" t="10791" r="61157" b="11627"/>
          <a:stretch/>
        </p:blipFill>
        <p:spPr bwMode="auto">
          <a:xfrm>
            <a:off x="90995" y="2102327"/>
            <a:ext cx="4454110" cy="3879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88" t="10355" r="61174" b="9022"/>
          <a:stretch/>
        </p:blipFill>
        <p:spPr bwMode="auto">
          <a:xfrm>
            <a:off x="4648200" y="2133600"/>
            <a:ext cx="4392563" cy="3869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xmlns="" id="{3211DE7C-03C9-664A-8FBC-FF7622CFEA22}"/>
              </a:ext>
            </a:extLst>
          </p:cNvPr>
          <p:cNvSpPr txBox="1"/>
          <p:nvPr/>
        </p:nvSpPr>
        <p:spPr>
          <a:xfrm>
            <a:off x="7372742" y="6248400"/>
            <a:ext cx="1668021" cy="369332"/>
          </a:xfrm>
          <a:prstGeom prst="rect">
            <a:avLst/>
          </a:prstGeom>
          <a:noFill/>
        </p:spPr>
        <p:txBody>
          <a:bodyPr wrap="none" rtlCol="0">
            <a:spAutoFit/>
          </a:bodyPr>
          <a:lstStyle/>
          <a:p>
            <a:r>
              <a:rPr lang="en-US" dirty="0"/>
              <a:t>Across Counties</a:t>
            </a:r>
          </a:p>
        </p:txBody>
      </p:sp>
    </p:spTree>
    <p:extLst>
      <p:ext uri="{BB962C8B-B14F-4D97-AF65-F5344CB8AC3E}">
        <p14:creationId xmlns:p14="http://schemas.microsoft.com/office/powerpoint/2010/main" val="3719816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b="1" dirty="0"/>
              <a:t>PM2.5 Trend 2000-2014</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914400"/>
            <a:ext cx="7467600" cy="5899309"/>
          </a:xfrm>
        </p:spPr>
      </p:pic>
    </p:spTree>
    <p:extLst>
      <p:ext uri="{BB962C8B-B14F-4D97-AF65-F5344CB8AC3E}">
        <p14:creationId xmlns:p14="http://schemas.microsoft.com/office/powerpoint/2010/main" val="2158363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3001</TotalTime>
  <Words>462</Words>
  <Application>Microsoft Office PowerPoint</Application>
  <PresentationFormat>On-screen Show (4:3)</PresentationFormat>
  <Paragraphs>59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Does Air Quality affect Cancer Mortality Rates?:  PM2.5 and O3 Trends Across US Counties</vt:lpstr>
      <vt:lpstr>Background and Purpose</vt:lpstr>
      <vt:lpstr>Hypothesis</vt:lpstr>
      <vt:lpstr>Methods</vt:lpstr>
      <vt:lpstr>Results</vt:lpstr>
      <vt:lpstr>EPA Air Concentration Map  for Particulate Matter (PM) 2.5</vt:lpstr>
      <vt:lpstr>US Health Map  for Lung Cancer Mortality</vt:lpstr>
      <vt:lpstr>PM2.5 Trend 2000-2014</vt:lpstr>
      <vt:lpstr>O3 Trend 2000-2914</vt:lpstr>
      <vt:lpstr>Cancer Mortality Rates 2000-2014</vt:lpstr>
      <vt:lpstr>Correlation PM2.5-Lung Cancer-Any Cancer</vt:lpstr>
      <vt:lpstr>Correlation O3-Lung Cancer-Any Cancer</vt:lpstr>
      <vt:lpstr>Conclusion</vt:lpstr>
      <vt:lpstr>References</vt:lpstr>
      <vt:lpstr>PowerPoint Presentation</vt:lpstr>
      <vt:lpstr>PowerPoint Presentation</vt:lpstr>
      <vt:lpstr>PowerPoint Presentation</vt:lpstr>
      <vt:lpstr>PowerPoint Presentation</vt:lpstr>
      <vt:lpstr>PowerPoint Presentation</vt:lpstr>
    </vt:vector>
  </TitlesOfParts>
  <Company>NSABP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 of Particulate Matter 2.5 (PM2.5) Air Quality and Cancer Mortality Rates:  Comparison of regional trends across US counties</dc:title>
  <dc:creator>Kim, Rim S.</dc:creator>
  <cp:lastModifiedBy>Kim, Rim S.</cp:lastModifiedBy>
  <cp:revision>34</cp:revision>
  <cp:lastPrinted>2018-03-22T00:15:09Z</cp:lastPrinted>
  <dcterms:created xsi:type="dcterms:W3CDTF">2018-03-19T16:04:35Z</dcterms:created>
  <dcterms:modified xsi:type="dcterms:W3CDTF">2018-05-17T18:20:38Z</dcterms:modified>
</cp:coreProperties>
</file>