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3" r:id="rId5"/>
    <p:sldId id="262" r:id="rId6"/>
    <p:sldId id="264" r:id="rId7"/>
    <p:sldId id="258" r:id="rId8"/>
    <p:sldId id="267" r:id="rId9"/>
    <p:sldId id="265" r:id="rId10"/>
    <p:sldId id="266" r:id="rId11"/>
    <p:sldId id="290" r:id="rId12"/>
    <p:sldId id="291" r:id="rId13"/>
    <p:sldId id="259" r:id="rId14"/>
    <p:sldId id="281" r:id="rId15"/>
    <p:sldId id="282" r:id="rId16"/>
    <p:sldId id="283" r:id="rId17"/>
    <p:sldId id="284" r:id="rId18"/>
    <p:sldId id="286" r:id="rId19"/>
    <p:sldId id="287" r:id="rId20"/>
    <p:sldId id="288" r:id="rId21"/>
    <p:sldId id="289" r:id="rId22"/>
    <p:sldId id="294" r:id="rId23"/>
    <p:sldId id="292" r:id="rId24"/>
    <p:sldId id="293" r:id="rId25"/>
    <p:sldId id="268" r:id="rId26"/>
    <p:sldId id="269" r:id="rId27"/>
    <p:sldId id="270" r:id="rId28"/>
    <p:sldId id="271" r:id="rId29"/>
    <p:sldId id="272" r:id="rId30"/>
    <p:sldId id="276" r:id="rId31"/>
    <p:sldId id="273" r:id="rId32"/>
    <p:sldId id="274" r:id="rId33"/>
    <p:sldId id="277" r:id="rId34"/>
    <p:sldId id="275" r:id="rId35"/>
    <p:sldId id="278" r:id="rId36"/>
    <p:sldId id="279" r:id="rId37"/>
    <p:sldId id="28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BFF"/>
    <a:srgbClr val="703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1"/>
    <p:restoredTop sz="96047"/>
  </p:normalViewPr>
  <p:slideViewPr>
    <p:cSldViewPr snapToGrid="0" snapToObjects="1">
      <p:cViewPr>
        <p:scale>
          <a:sx n="115" d="100"/>
          <a:sy n="115" d="100"/>
        </p:scale>
        <p:origin x="4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D8D2-DD73-5E49-9DAD-83F43C935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7A321-D4E4-C54C-AA3B-5007D482B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58268-07C2-CF4F-A7D5-82343204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F815D-5475-BA49-A976-E1247B80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7C739-EEC2-CA4A-925E-0D0C2947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0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025E-BEF8-8B4D-8B85-777C0429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8EBD2-C49E-9B40-BCEE-1470A4255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E1FA8-6451-2343-8E98-1A22C02A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09AC1-6AAF-DC4A-9356-385E5B7D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754AF-045D-7E41-B666-C300E662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D536-044D-F647-8BFF-F2AD0F577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31F2A-A8A3-3B44-94EC-FDABAFD89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3F519-B334-EF47-857C-90BE362D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3F560-7F23-904D-85E4-6464E06D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D4F4A-811D-5442-9AAB-64078579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9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3516-55FB-3948-9582-E3564A2B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E0BA-58A7-684F-AC41-4C25651F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AF8C-7588-8740-A948-43AEBB77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FECDB-5F90-9145-BBB8-7FAE43E1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67FA6-5896-9941-A349-F9F2465D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0BD0-6CEC-F642-994F-79F5BAD0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578A5-0DA3-C849-8D9C-682571D21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7C238-8BFF-4A43-AB08-79C35166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62CB3-AE9D-A94E-8F25-65205C91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E46F5-92F7-5542-8020-2191A187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9FA1-1635-AD40-A307-4F5BB8F2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682B-6650-6241-ABE8-E7CDBB72D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E3B94-9795-FB45-8DAD-3E9614EAD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02982-27F7-4244-BBA9-913ED93E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981A8-DF58-1C4C-8F3B-768D6764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E1E71-EAAD-B846-A38C-8132AA31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4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15EA-3732-6A40-ACE5-5D335F55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EAD2B-C1D5-AE46-9C0D-1263A4967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CB863-F8B3-CA49-AD6D-C6477D60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5C876-06B9-0D46-A834-C21E85ABB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C4641-9829-1745-BE0B-A6FA52AA1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05478C-2276-C841-A2F2-68E86145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A324F-69C0-4746-8D88-72D52421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1EDD1-2C4D-3C4E-BF2F-599A3C71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0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68C2-B45F-C143-8D3D-62EFC94C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43923-DE63-C04E-B0EF-B5AE9624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67336-0377-E848-B98D-B653EAA9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66D06-84B5-994A-8D3C-E9B79564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F507D-EFA4-6A40-8D69-1C3E3C87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C81FC-F493-1C40-A8B6-9BF5BAFB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BB19E-B48A-DB4A-9EEE-B3DC99D8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5146-B3B2-2A4F-9CE9-94F77DE6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A982F-1F0F-664A-9131-E1F5B11E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F11CC-8137-7549-A3FE-4EA83823F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1F53A-9C9E-FA48-83E8-970000FE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7664B-36C7-8B4A-8E08-46E8F623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322AC-A96C-5B44-BAD2-65C7B39B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3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BC57-C774-5747-8CFD-16F8ED33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58F6A-94DC-4B4D-8292-575260EB9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EA24A-17A5-9541-816B-08E5027B4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4A89-E404-9041-AC4C-2D0B35D9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AD23-9068-0041-A1E7-4F35462D1E55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E1432-7BB8-0B41-9BE6-93BC461E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2816F-C64C-3A41-9A68-F3BA1149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F20B-1216-E144-8550-A857C373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ABC9B-16C9-E748-8DEF-95F658E7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34B08-A9EC-ED45-A5AF-EE9F20555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D52E-2A33-1842-A56A-FB9C5F449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Garamond Bold"/>
              </a:defRPr>
            </a:lvl1pPr>
          </a:lstStyle>
          <a:p>
            <a:fld id="{8A2DAD23-9068-0041-A1E7-4F35462D1E55}" type="datetimeFigureOut">
              <a:rPr lang="en-US" smtClean="0"/>
              <a:pPr/>
              <a:t>11/11/19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5C01-5BAB-2441-BEB7-1C5414954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Garamond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98D0-976C-8A46-B9DB-606F494D7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Garamond Bold"/>
              </a:defRPr>
            </a:lvl1pPr>
          </a:lstStyle>
          <a:p>
            <a:fld id="{E310F20B-1216-E144-8550-A857C373D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5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Garamond Bold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Garamond Bold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Garamond Bold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Garamond Bold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Garamond Bold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.hanover.edu/Krantz/neural/actpotanim.html" TargetMode="External"/><Relationship Id="rId2" Type="http://schemas.openxmlformats.org/officeDocument/2006/relationships/hyperlink" Target="https://www.youtube.com/watch?v=liPWjnpEl_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7633-55EB-E84A-84BA-085B4D7B4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Modeling in Neuroscience</a:t>
            </a:r>
          </a:p>
        </p:txBody>
      </p:sp>
    </p:spTree>
    <p:extLst>
      <p:ext uri="{BB962C8B-B14F-4D97-AF65-F5344CB8AC3E}">
        <p14:creationId xmlns:p14="http://schemas.microsoft.com/office/powerpoint/2010/main" val="160698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8F0E-A2CD-EE43-8493-D694313E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3 Types of computational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31A3-4274-8F45-8E9F-BC8D4638AD0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41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Interpretive (WHY) –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Why do brain circuit operate the way that they do?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are the computational principle underlying their operations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are the computational advantages?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9281-96B0-9B43-A4EC-03467916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Neural vs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4BBB-F50A-614F-91EA-0AA78949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969"/>
            <a:ext cx="10515600" cy="5234742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Device count: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Human brain 1e11 neurons (each neuron 1e4 connections)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Silicon chip 1e10 transistors with sparse connections</a:t>
            </a:r>
          </a:p>
          <a:p>
            <a:r>
              <a:rPr lang="en-US" dirty="0">
                <a:solidFill>
                  <a:srgbClr val="C00000"/>
                </a:solidFill>
              </a:rPr>
              <a:t>Device speed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Biology 100microsecond temporal resolution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Digital circuits approaching 100ps </a:t>
            </a:r>
          </a:p>
          <a:p>
            <a:r>
              <a:rPr lang="en-US" dirty="0">
                <a:solidFill>
                  <a:srgbClr val="C00000"/>
                </a:solidFill>
              </a:rPr>
              <a:t>Computing paradigm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Brain is massively parallel in computation and adaptive connections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Computers are generally sequential processing via CPU connectivity</a:t>
            </a:r>
          </a:p>
          <a:p>
            <a:r>
              <a:rPr lang="en-US" dirty="0">
                <a:solidFill>
                  <a:srgbClr val="C00000"/>
                </a:solidFill>
              </a:rPr>
              <a:t>Capabilities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Brains better at solving ill-posed problems (speech, vision,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Computers excel at quantitative analysis</a:t>
            </a:r>
          </a:p>
        </p:txBody>
      </p:sp>
    </p:spTree>
    <p:extLst>
      <p:ext uri="{BB962C8B-B14F-4D97-AF65-F5344CB8AC3E}">
        <p14:creationId xmlns:p14="http://schemas.microsoft.com/office/powerpoint/2010/main" val="261281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9281-96B0-9B43-A4EC-03467916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Computational Analogies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4BBB-F50A-614F-91EA-0AA78949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969"/>
            <a:ext cx="10515600" cy="5234742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Information storage: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Physical/chemical structure of neurons/synapses</a:t>
            </a:r>
          </a:p>
          <a:p>
            <a:r>
              <a:rPr lang="en-US" dirty="0">
                <a:solidFill>
                  <a:srgbClr val="C00000"/>
                </a:solidFill>
              </a:rPr>
              <a:t>Information transmission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Electrical and chemical signaling</a:t>
            </a:r>
          </a:p>
          <a:p>
            <a:r>
              <a:rPr lang="en-US" dirty="0">
                <a:solidFill>
                  <a:srgbClr val="C00000"/>
                </a:solidFill>
              </a:rPr>
              <a:t>Computing elements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neurons</a:t>
            </a:r>
          </a:p>
          <a:p>
            <a:r>
              <a:rPr lang="en-US" dirty="0">
                <a:solidFill>
                  <a:srgbClr val="C00000"/>
                </a:solidFill>
              </a:rPr>
              <a:t>Computational basis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Research is trying to figure it out!</a:t>
            </a:r>
          </a:p>
        </p:txBody>
      </p:sp>
    </p:spTree>
    <p:extLst>
      <p:ext uri="{BB962C8B-B14F-4D97-AF65-F5344CB8AC3E}">
        <p14:creationId xmlns:p14="http://schemas.microsoft.com/office/powerpoint/2010/main" val="368019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CF7E-333C-2749-9A46-652188BD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Let’s talk the nervous system…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2E64-A696-0149-950A-046E2EFE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2954" cy="2947097"/>
          </a:xfrm>
          <a:solidFill>
            <a:schemeClr val="tx1">
              <a:alpha val="73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Peripheral nervous system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Somatic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Autonomic</a:t>
            </a:r>
          </a:p>
          <a:p>
            <a:r>
              <a:rPr lang="en-US" dirty="0">
                <a:solidFill>
                  <a:srgbClr val="C00000"/>
                </a:solidFill>
              </a:rPr>
              <a:t>Central Nervous system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Brain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Spinal chord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9DBE2-B76A-0B43-8EB8-6F3BE92C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924" y="1659658"/>
            <a:ext cx="5142876" cy="46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CF7E-333C-2749-9A46-652188BD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Peripheral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2E64-A696-0149-950A-046E2EFE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2954" cy="4351338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r>
              <a:rPr lang="en-US" i="1" u="sng" dirty="0">
                <a:solidFill>
                  <a:schemeClr val="bg1"/>
                </a:solidFill>
              </a:rPr>
              <a:t>Somatic Nervous System </a:t>
            </a:r>
            <a:r>
              <a:rPr lang="en-US" dirty="0">
                <a:solidFill>
                  <a:schemeClr val="bg1"/>
                </a:solidFill>
              </a:rPr>
              <a:t>– nerves connecting to voluntary skeletal and sensory receptors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Afferent</a:t>
            </a:r>
            <a:r>
              <a:rPr lang="en-US" dirty="0">
                <a:solidFill>
                  <a:schemeClr val="bg1"/>
                </a:solidFill>
              </a:rPr>
              <a:t> nerve fibers (incoming) – axons that carry info </a:t>
            </a:r>
            <a:r>
              <a:rPr lang="en-US" dirty="0">
                <a:solidFill>
                  <a:srgbClr val="00B0F0"/>
                </a:solidFill>
              </a:rPr>
              <a:t>away</a:t>
            </a:r>
            <a:r>
              <a:rPr lang="en-US" dirty="0">
                <a:solidFill>
                  <a:schemeClr val="bg1"/>
                </a:solidFill>
              </a:rPr>
              <a:t> from the periphery to CNS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Efferent</a:t>
            </a:r>
            <a:r>
              <a:rPr lang="en-US" dirty="0">
                <a:solidFill>
                  <a:schemeClr val="bg1"/>
                </a:solidFill>
              </a:rPr>
              <a:t> nerve fibers (outgoing) – axons that carry info toward the periphery from the CNS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4E107-7811-C548-BE0D-9EFF7642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525" y="1963711"/>
            <a:ext cx="5639781" cy="45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CF7E-333C-2749-9A46-652188BD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Peripheral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2E64-A696-0149-950A-046E2EFE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2954" cy="4351338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r>
              <a:rPr lang="en-US" i="1" u="sng" dirty="0">
                <a:solidFill>
                  <a:schemeClr val="bg1"/>
                </a:solidFill>
              </a:rPr>
              <a:t>Autonomic </a:t>
            </a:r>
            <a:r>
              <a:rPr lang="en-US" dirty="0">
                <a:solidFill>
                  <a:schemeClr val="bg1"/>
                </a:solidFill>
              </a:rPr>
              <a:t>– nerves that connect to the heart, blood vessels, smooth muscles, and glands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4E107-7811-C548-BE0D-9EFF7642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525" y="1963711"/>
            <a:ext cx="5639781" cy="45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5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CF7E-333C-2749-9A46-652188BD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5" y="789260"/>
            <a:ext cx="634208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Central nervous system – Spinal 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2E64-A696-0149-950A-046E2EFE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65" y="3013023"/>
            <a:ext cx="5427689" cy="316394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Reflex Arc – local feedback loops control reflexes</a:t>
            </a:r>
          </a:p>
          <a:p>
            <a:r>
              <a:rPr lang="en-US" i="1" dirty="0">
                <a:solidFill>
                  <a:srgbClr val="00B0F0"/>
                </a:solidFill>
              </a:rPr>
              <a:t>Descending</a:t>
            </a:r>
            <a:r>
              <a:rPr lang="en-US" b="0" dirty="0">
                <a:solidFill>
                  <a:schemeClr val="bg1"/>
                </a:solidFill>
              </a:rPr>
              <a:t> motor control signals coming from the brain activate spinal motor neurons</a:t>
            </a:r>
          </a:p>
          <a:p>
            <a:r>
              <a:rPr lang="en-US" i="1" dirty="0">
                <a:solidFill>
                  <a:srgbClr val="FF0000"/>
                </a:solidFill>
              </a:rPr>
              <a:t>Ascending </a:t>
            </a:r>
            <a:r>
              <a:rPr lang="en-US" b="0" dirty="0">
                <a:solidFill>
                  <a:schemeClr val="bg1"/>
                </a:solidFill>
              </a:rPr>
              <a:t> sensory axons convey sensory information from muscles and skin back to the brain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4A6DA-D48B-B944-B347-30E3DC54A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657" y="425866"/>
            <a:ext cx="3831194" cy="2587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A3366-B818-9E46-B9F1-182C0F470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508" y="3267856"/>
            <a:ext cx="5044241" cy="31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6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CF7E-333C-2749-9A46-652188BD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7" y="232127"/>
            <a:ext cx="10515600" cy="1027048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Central nervous system – THE BRAIN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707BF-E018-C14A-90B7-E035CBDA0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417" y="1440441"/>
            <a:ext cx="6055455" cy="4418143"/>
          </a:xfrm>
          <a:solidFill>
            <a:schemeClr val="tx1">
              <a:alpha val="70000"/>
            </a:schemeClr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BD566-A7C0-7E47-A13A-78FE5524C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020"/>
          <a:stretch/>
        </p:blipFill>
        <p:spPr>
          <a:xfrm>
            <a:off x="6829992" y="1736492"/>
            <a:ext cx="5153461" cy="38260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2335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CF7E-333C-2749-9A46-652188BD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7" y="232127"/>
            <a:ext cx="10515600" cy="1027048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Hindbrain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1F875-3BF2-4B40-929D-DAF1C33074DA}"/>
              </a:ext>
            </a:extLst>
          </p:cNvPr>
          <p:cNvSpPr txBox="1"/>
          <p:nvPr/>
        </p:nvSpPr>
        <p:spPr>
          <a:xfrm>
            <a:off x="164892" y="1373022"/>
            <a:ext cx="6115987" cy="347787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Medulla Oblongata :</a:t>
            </a:r>
            <a:r>
              <a:rPr lang="en-US" sz="2600" b="1" dirty="0">
                <a:solidFill>
                  <a:schemeClr val="bg1"/>
                </a:solidFill>
                <a:latin typeface="Garamond" panose="02020404030301010803" pitchFamily="18" charset="0"/>
              </a:rPr>
              <a:t>controls breathing, muscle tone, and blood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Pons : </a:t>
            </a:r>
            <a:r>
              <a:rPr lang="en-US" sz="2600" b="1" dirty="0">
                <a:solidFill>
                  <a:schemeClr val="bg1"/>
                </a:solidFill>
                <a:latin typeface="Garamond" panose="02020404030301010803" pitchFamily="18" charset="0"/>
              </a:rPr>
              <a:t>connected to the cerebellum and involved in sleep and arousal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Cerebellum :</a:t>
            </a:r>
            <a:r>
              <a:rPr lang="en-US" sz="2600" b="1" dirty="0">
                <a:solidFill>
                  <a:schemeClr val="bg1"/>
                </a:solidFill>
                <a:latin typeface="Garamond" panose="02020404030301010803" pitchFamily="18" charset="0"/>
              </a:rPr>
              <a:t> coordination and timing of voluntary movements, sense of equilibrium, language, and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9280E7-713A-504B-8BAC-BCA5C656D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701" y="1373023"/>
            <a:ext cx="4788109" cy="4851278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626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CF7E-333C-2749-9A46-652188BD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7" y="232127"/>
            <a:ext cx="10515600" cy="1027048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Midbrain and Reticular 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AACAB-0A9B-BD49-B031-918CBEE6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17" y="1840615"/>
            <a:ext cx="6596921" cy="4351338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Midbrain</a:t>
            </a:r>
            <a:r>
              <a:rPr lang="en-US" b="0" dirty="0">
                <a:solidFill>
                  <a:schemeClr val="bg1"/>
                </a:solidFill>
              </a:rPr>
              <a:t> – eye movements, visual, and auditory reflexes</a:t>
            </a:r>
          </a:p>
          <a:p>
            <a:r>
              <a:rPr lang="en-US" u="sng" dirty="0">
                <a:solidFill>
                  <a:srgbClr val="FF0000"/>
                </a:solidFill>
              </a:rPr>
              <a:t>Reticular formation </a:t>
            </a:r>
            <a:r>
              <a:rPr lang="en-US" b="0" dirty="0">
                <a:solidFill>
                  <a:schemeClr val="bg1"/>
                </a:solidFill>
              </a:rPr>
              <a:t>– modulates muscle reflexes, breathing and pain perception. Also regulates sleep, wakefulness, and arousal</a:t>
            </a:r>
          </a:p>
          <a:p>
            <a:r>
              <a:rPr lang="en-US" u="sng" dirty="0">
                <a:solidFill>
                  <a:srgbClr val="FF0000"/>
                </a:solidFill>
              </a:rPr>
              <a:t>Thalamus</a:t>
            </a:r>
            <a:r>
              <a:rPr lang="en-US" b="0" dirty="0">
                <a:solidFill>
                  <a:schemeClr val="bg1"/>
                </a:solidFill>
              </a:rPr>
              <a:t> - “relay station” for all sensory info (except smell) to the cortex, regulates sleep/wakefulness</a:t>
            </a:r>
          </a:p>
          <a:p>
            <a:r>
              <a:rPr lang="en-US" u="sng" dirty="0">
                <a:solidFill>
                  <a:srgbClr val="FF0000"/>
                </a:solidFill>
              </a:rPr>
              <a:t>Hypothalamus</a:t>
            </a:r>
            <a:r>
              <a:rPr lang="en-US" b="0" dirty="0">
                <a:solidFill>
                  <a:schemeClr val="bg1"/>
                </a:solidFill>
              </a:rPr>
              <a:t> – Regulates basic needs: fighting, fleeing, feeding and mating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2CB53B-035F-C94C-8327-6DD12775F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121" y="2203554"/>
            <a:ext cx="4414440" cy="38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09BF-D002-C448-801B-4719E235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33FE-2578-CD43-AF41-1C5474EAB0A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Michelle Miller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Graduated with </a:t>
            </a:r>
            <a:r>
              <a:rPr lang="en-US" dirty="0" err="1">
                <a:solidFill>
                  <a:schemeClr val="bg1"/>
                </a:solidFill>
                <a:latin typeface="Garamond" panose="02020404030301010803" pitchFamily="18" charset="0"/>
              </a:rPr>
              <a:t>ScB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in Astrophysics from Brown University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Enrolled in part-time distant masters in Accelerator Physics through Indiana U – US Particle Accelerator School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Switching fields and now I’m working full time in a neuroscience lab at Columbia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I’ve done research in a variety of subfields in physics including astrophysics, particle physics, accelerator physics and now </a:t>
            </a:r>
            <a:r>
              <a:rPr lang="en-US" dirty="0" err="1">
                <a:solidFill>
                  <a:schemeClr val="bg1"/>
                </a:solidFill>
                <a:latin typeface="Garamond" panose="02020404030301010803" pitchFamily="18" charset="0"/>
              </a:rPr>
              <a:t>neurophysics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2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D3A9-7BD3-8A4A-9164-4B96A90B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The Cerebrum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646A-6126-4C40-9B20-DBFE4A8A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3367" cy="3091149"/>
          </a:xfrm>
          <a:solidFill>
            <a:schemeClr val="tx1">
              <a:alpha val="44000"/>
            </a:schemeClr>
          </a:solidFill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Consists of : cerebral cortex, basal ganglia, hippocampus, and amygdala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Key in perception and motor control, cognitive functions, emotion, memory, and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F293F-BDF1-D249-94D9-0B20CAEB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244" y="1825625"/>
            <a:ext cx="6103601" cy="44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64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D3A9-7BD3-8A4A-9164-4B96A90B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0" y="200234"/>
            <a:ext cx="5067924" cy="1325563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The Cerebrum – cerebral cortex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646A-6126-4C40-9B20-DBFE4A8A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61" y="1525797"/>
            <a:ext cx="11108960" cy="1963286"/>
          </a:xfrm>
          <a:solidFill>
            <a:schemeClr val="tx1">
              <a:alpha val="44000"/>
            </a:schemeClr>
          </a:solidFill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Cerebral cortex: layered sheet of neurons about 1/8</a:t>
            </a:r>
            <a:r>
              <a:rPr lang="en-US" b="0" baseline="30000" dirty="0">
                <a:solidFill>
                  <a:schemeClr val="bg1"/>
                </a:solidFill>
              </a:rPr>
              <a:t>th</a:t>
            </a:r>
            <a:r>
              <a:rPr lang="en-US" b="0" dirty="0">
                <a:solidFill>
                  <a:schemeClr val="bg1"/>
                </a:solidFill>
              </a:rPr>
              <a:t> of an inch thick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~30 billion neurons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Each neuron makes about 10,000 synapses which means 300 trillion connections</a:t>
            </a:r>
          </a:p>
          <a:p>
            <a:r>
              <a:rPr lang="en-US" b="0" dirty="0">
                <a:solidFill>
                  <a:schemeClr val="bg1"/>
                </a:solidFill>
              </a:rPr>
              <a:t>Six layers of neurons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Relatively uniform in structure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67DB63C-4F08-5B43-BA52-E8F483141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3" t="8346" r="5056" b="20788"/>
          <a:stretch/>
        </p:blipFill>
        <p:spPr>
          <a:xfrm>
            <a:off x="1191469" y="3661856"/>
            <a:ext cx="3609473" cy="3036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4AE3C-D47B-384B-A1E0-2D6D674D4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6" t="29731" r="17355" b="8802"/>
          <a:stretch/>
        </p:blipFill>
        <p:spPr>
          <a:xfrm>
            <a:off x="5141154" y="2955073"/>
            <a:ext cx="5972817" cy="37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D3A9-7BD3-8A4A-9164-4B96A90B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20" y="200234"/>
            <a:ext cx="5067924" cy="1325563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The Cerebrum – cerebral cortex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836B2-BA1F-CF46-9002-EC27EA831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88" y="1525797"/>
            <a:ext cx="10301255" cy="49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2025-6B73-2048-8712-4F30BDD2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Homework : Choice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A8C2-E9F5-554F-BE49-AEF9269ECD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Pick one region of the brain which we have discussed today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Write two sentences about it’s purpose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Write two sentences about how it communicates with other parts of the brain</a:t>
            </a:r>
          </a:p>
          <a:p>
            <a:r>
              <a:rPr lang="en-US" dirty="0">
                <a:solidFill>
                  <a:schemeClr val="bg1"/>
                </a:solidFill>
              </a:rPr>
              <a:t>Do a little research on disorders within your chosen region of the brain – answer each of the following questions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is the problem that results in this disorder?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are the symptoms?</a:t>
            </a:r>
          </a:p>
        </p:txBody>
      </p:sp>
    </p:spTree>
    <p:extLst>
      <p:ext uri="{BB962C8B-B14F-4D97-AF65-F5344CB8AC3E}">
        <p14:creationId xmlns:p14="http://schemas.microsoft.com/office/powerpoint/2010/main" val="2004366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2025-6B73-2048-8712-4F30BDD2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Homework : Choice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A8C2-E9F5-554F-BE49-AEF9269ECD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Write a programming script which produces a sequence of numbers – many of which are zero and nonzero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(these numbers can either be saved in a text file or an array)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Read in these numbers, count the total number of nonzero elements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each “entry” in the original array is a time step forward, what was the average number of nonzero elements per time step? (Also write the code for this)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4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E710-5A12-534F-8AC0-EC8CA9F3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The Neuron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63A35F-080C-1B43-AD0E-730F13167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6444"/>
            <a:ext cx="6654838" cy="3498056"/>
          </a:xfr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6FBBB-7CE6-C847-82EE-31CAF8F1811D}"/>
              </a:ext>
            </a:extLst>
          </p:cNvPr>
          <p:cNvSpPr txBox="1"/>
          <p:nvPr/>
        </p:nvSpPr>
        <p:spPr>
          <a:xfrm>
            <a:off x="7923551" y="2502421"/>
            <a:ext cx="3829050" cy="230832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Neuron doctrine: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the neuron is the fundamental structural and functional unit of the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Neurons are discrete cells and not continuous with other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Information flows from dendrites to the axon via the cell body</a:t>
            </a:r>
          </a:p>
        </p:txBody>
      </p:sp>
    </p:spTree>
    <p:extLst>
      <p:ext uri="{BB962C8B-B14F-4D97-AF65-F5344CB8AC3E}">
        <p14:creationId xmlns:p14="http://schemas.microsoft.com/office/powerpoint/2010/main" val="343560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4B43-2AAE-6F4F-BCFE-376E1ECF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Wide variety of neurons </a:t>
            </a:r>
            <a:b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82CDAC-DC5C-4046-9B72-A0326FFE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48" y="1276350"/>
            <a:ext cx="2737585" cy="4057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ABF22-AB41-9A46-BC58-6C074348765D}"/>
              </a:ext>
            </a:extLst>
          </p:cNvPr>
          <p:cNvSpPr txBox="1"/>
          <p:nvPr/>
        </p:nvSpPr>
        <p:spPr>
          <a:xfrm>
            <a:off x="2076450" y="6038850"/>
            <a:ext cx="605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Images drawn by Spanish neuroscientist in late 1800’s early 1900’s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42690-8CB1-CC40-BECB-93F0964783E0}"/>
              </a:ext>
            </a:extLst>
          </p:cNvPr>
          <p:cNvSpPr txBox="1"/>
          <p:nvPr/>
        </p:nvSpPr>
        <p:spPr>
          <a:xfrm>
            <a:off x="1378010" y="5501759"/>
            <a:ext cx="325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Neuron in the cerebellum (1899)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3B634D-32F6-9E4B-BE4F-01ED11C55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09" y="2116077"/>
            <a:ext cx="4500016" cy="2317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B2DFEF-9097-6241-B690-72C719576C8D}"/>
              </a:ext>
            </a:extLst>
          </p:cNvPr>
          <p:cNvSpPr txBox="1"/>
          <p:nvPr/>
        </p:nvSpPr>
        <p:spPr>
          <a:xfrm>
            <a:off x="5124919" y="4601586"/>
            <a:ext cx="32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the retina of a lizard (1911)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A0B1D2-32FE-1C4B-9548-0273D9E67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549" y="1141694"/>
            <a:ext cx="1946935" cy="47293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CF64B5-8DD8-8247-B5A6-2202596A47C9}"/>
              </a:ext>
            </a:extLst>
          </p:cNvPr>
          <p:cNvSpPr txBox="1"/>
          <p:nvPr/>
        </p:nvSpPr>
        <p:spPr>
          <a:xfrm>
            <a:off x="9429412" y="5900350"/>
            <a:ext cx="276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Nerve cell outside the spinal cord (1913)</a:t>
            </a:r>
          </a:p>
        </p:txBody>
      </p:sp>
    </p:spTree>
    <p:extLst>
      <p:ext uri="{BB962C8B-B14F-4D97-AF65-F5344CB8AC3E}">
        <p14:creationId xmlns:p14="http://schemas.microsoft.com/office/powerpoint/2010/main" val="2612784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225B-11B5-4A4E-8E3C-048E4093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Idealized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F79-8B7E-3A4E-9322-2D49C9E6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6125"/>
            <a:ext cx="10515600" cy="2890838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Inputs come from axons of other neurons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Each input is an excitatory post-synaptic potential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dendrite will receive a summation of the EPSPs from the many cells connecting to the </a:t>
            </a:r>
            <a:r>
              <a:rPr lang="en-US" dirty="0" err="1">
                <a:solidFill>
                  <a:schemeClr val="bg1"/>
                </a:solidFill>
              </a:rPr>
              <a:t>neruon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If these have a strong enough signal then they will produce an action potential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we will refer to these action potentials as spikes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4DCEDFA-823D-C340-9082-2C925B04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413" y="409972"/>
            <a:ext cx="5386387" cy="28313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8171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225B-11B5-4A4E-8E3C-048E4093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74" y="112776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Idealized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F79-8B7E-3A4E-9322-2D49C9E6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4913" y="4612755"/>
            <a:ext cx="12471817" cy="2245245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Neurons are basically leaky bags of charged liquid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Contained by phospholipid bilayer (cell membrane)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The bilayer is impermeable and encloses the charged particles Na+, K+, </a:t>
            </a:r>
            <a:r>
              <a:rPr lang="en-US" dirty="0" err="1">
                <a:solidFill>
                  <a:schemeClr val="bg1"/>
                </a:solidFill>
              </a:rPr>
              <a:t>Cll</a:t>
            </a:r>
            <a:r>
              <a:rPr lang="en-US" dirty="0">
                <a:solidFill>
                  <a:schemeClr val="bg1"/>
                </a:solidFill>
              </a:rPr>
              <a:t>+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There are ionic channels and gated channels inside the membrane – they allow the ions to flow inside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There is an electrical potential difference across the membrane – the inside is about -70mV relative to the outside - this is a rest potential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4DCEDFA-823D-C340-9082-2C925B04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04" y="580154"/>
            <a:ext cx="7172715" cy="37702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8695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225B-11B5-4A4E-8E3C-048E4093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Electrical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F79-8B7E-3A4E-9322-2D49C9E6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87"/>
            <a:ext cx="11138629" cy="4635161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This -70mV potential exists because there is more Na+ and Cl- outside ; K+ and organic anions A- higher inside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Ionic pump expels sodium outside and allows potassium inside – this takes energy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A lot of energy is meant to maintain this difference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does an electrical potential change?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Ionic channels – embedded in the membrane are selective proteins and only allow specific ions through 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They are gated</a:t>
            </a:r>
          </a:p>
          <a:p>
            <a:pPr lvl="3"/>
            <a:r>
              <a:rPr lang="en-US" sz="2200" dirty="0">
                <a:solidFill>
                  <a:srgbClr val="00B050"/>
                </a:solidFill>
              </a:rPr>
              <a:t>Voltage gated- </a:t>
            </a:r>
            <a:r>
              <a:rPr lang="en-US" sz="2200" dirty="0">
                <a:solidFill>
                  <a:schemeClr val="bg1"/>
                </a:solidFill>
              </a:rPr>
              <a:t>probability of opening depends on membrane voltage</a:t>
            </a:r>
          </a:p>
          <a:p>
            <a:pPr lvl="3"/>
            <a:r>
              <a:rPr lang="en-US" sz="2200" dirty="0">
                <a:solidFill>
                  <a:srgbClr val="FF0000"/>
                </a:solidFill>
              </a:rPr>
              <a:t>Chemically gated- </a:t>
            </a:r>
            <a:r>
              <a:rPr lang="en-US" sz="2200" dirty="0">
                <a:solidFill>
                  <a:schemeClr val="bg1"/>
                </a:solidFill>
              </a:rPr>
              <a:t>binding to a chemical causes channel to open (synapses are examples)</a:t>
            </a:r>
          </a:p>
          <a:p>
            <a:pPr lvl="3"/>
            <a:r>
              <a:rPr lang="en-US" sz="2200" dirty="0">
                <a:solidFill>
                  <a:srgbClr val="FFFF00"/>
                </a:solidFill>
              </a:rPr>
              <a:t>Mechanically gated </a:t>
            </a:r>
            <a:r>
              <a:rPr lang="en-US" sz="2200" dirty="0">
                <a:solidFill>
                  <a:schemeClr val="bg1"/>
                </a:solidFill>
              </a:rPr>
              <a:t>– sensitive to pressure or stretching</a:t>
            </a:r>
          </a:p>
        </p:txBody>
      </p:sp>
    </p:spTree>
    <p:extLst>
      <p:ext uri="{BB962C8B-B14F-4D97-AF65-F5344CB8AC3E}">
        <p14:creationId xmlns:p14="http://schemas.microsoft.com/office/powerpoint/2010/main" val="286277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A490-9FA6-9F46-8828-5BC00843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What this course IS (vs. what it is NOT)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10E5-F467-9B42-A029-E6E117FF1F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will not be a complete coverage of neuroscience – that can be done for a later course if anyone is interested</a:t>
            </a:r>
          </a:p>
          <a:p>
            <a:r>
              <a:rPr lang="en-US" dirty="0">
                <a:solidFill>
                  <a:schemeClr val="bg1"/>
                </a:solidFill>
              </a:rPr>
              <a:t>Rather the focus will be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 build or review a foundation of basic structures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 develop the mathematical tools needed to analyze these structures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Then begin understanding mathematical models used to describe these phenomena</a:t>
            </a:r>
          </a:p>
        </p:txBody>
      </p:sp>
    </p:spTree>
    <p:extLst>
      <p:ext uri="{BB962C8B-B14F-4D97-AF65-F5344CB8AC3E}">
        <p14:creationId xmlns:p14="http://schemas.microsoft.com/office/powerpoint/2010/main" val="1598861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19F2-1500-2242-99C0-27D40CBC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Neuronal Signaling via Gated Channels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4EF4-188B-E142-A017-A40A6389E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74" y="1945598"/>
            <a:ext cx="7398375" cy="4035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04585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225B-11B5-4A4E-8E3C-048E4093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Neuronal Signaling via Gated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F79-8B7E-3A4E-9322-2D49C9E6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0884"/>
            <a:ext cx="7719935" cy="5467116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Inputs from neurons as action potential reaches the synapse </a:t>
            </a:r>
          </a:p>
          <a:p>
            <a:pPr lvl="2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Neurotransmitters released via vesicles  chemically gated at synapses, which are junctions between neurons will open </a:t>
            </a:r>
          </a:p>
          <a:p>
            <a:pPr lvl="2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Sodium gated channels will open and sodium to go from outside to inside causes increase in local membrane potential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The influx in sodium causes change in potential  voltage gated channels will then open/close and either result in </a:t>
            </a: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depolarization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by allowing as positive change in the cell or a 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hyperpolarization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lvl="3"/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Hyperpolarization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: The potassium channels  may open so the potassium ions to diffuse out and there will be a negative change in the voltage</a:t>
            </a:r>
          </a:p>
          <a:p>
            <a:pPr lvl="3"/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Depolarization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:  If there is strong enough excitation– then an action potential can be triggered`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DCD58-23CB-DD42-BAD8-2B9813FF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94" y="3243563"/>
            <a:ext cx="3941063" cy="29473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1754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225B-11B5-4A4E-8E3C-048E4093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95" y="41545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Electrical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F79-8B7E-3A4E-9322-2D49C9E6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77324"/>
            <a:ext cx="11954919" cy="2780675"/>
          </a:xfr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A strong depolarization is called a “spike”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Voltage-gated channels cause action potential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Strong </a:t>
            </a:r>
            <a:r>
              <a:rPr lang="en-US" dirty="0">
                <a:solidFill>
                  <a:srgbClr val="00B0F0"/>
                </a:solidFill>
              </a:rPr>
              <a:t>depolarization</a:t>
            </a:r>
            <a:r>
              <a:rPr lang="en-US" dirty="0">
                <a:solidFill>
                  <a:schemeClr val="bg1"/>
                </a:solidFill>
              </a:rPr>
              <a:t> occurs from Na+  channels opening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Causing rapid Na+ influx and more channels to open until they inactivate due to the change of potential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Then voltage gated K+ outflux restores membrane potential in a </a:t>
            </a:r>
            <a:r>
              <a:rPr lang="en-US" dirty="0">
                <a:solidFill>
                  <a:srgbClr val="FFFF00"/>
                </a:solidFill>
              </a:rPr>
              <a:t>hyperpolarization</a:t>
            </a:r>
            <a:r>
              <a:rPr lang="en-US" dirty="0">
                <a:solidFill>
                  <a:schemeClr val="bg1"/>
                </a:solidFill>
              </a:rPr>
              <a:t> process</a:t>
            </a:r>
          </a:p>
          <a:p>
            <a:pPr lvl="1"/>
            <a:r>
              <a:rPr lang="en-US" dirty="0">
                <a:solidFill>
                  <a:schemeClr val="bg1"/>
                </a:solidFill>
                <a:hlinkClick r:id="rId2"/>
              </a:rPr>
              <a:t>https://www.youtube.com/watch?v=liPWjnpEl_M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3"/>
              </a:rPr>
              <a:t>https://psych.hanover.edu/Krantz/neural/actpotanim.html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E1492-E361-5A4E-B6AE-22B11BCE8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879" y="365125"/>
            <a:ext cx="6281120" cy="34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1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225B-11B5-4A4E-8E3C-048E4093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887926"/>
            <a:ext cx="3868711" cy="1325563"/>
          </a:xfrm>
          <a:solidFill>
            <a:schemeClr val="tx1">
              <a:alpha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Return to structure: myelination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F79-8B7E-3A4E-9322-2D49C9E6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0" y="4612755"/>
            <a:ext cx="11752289" cy="2012897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Oligodendrocytes (glial cells) wrap around axons and enable fast long-range spike communication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Saltatory conduction </a:t>
            </a:r>
            <a:r>
              <a:rPr lang="en-US" dirty="0">
                <a:solidFill>
                  <a:schemeClr val="bg1"/>
                </a:solidFill>
              </a:rPr>
              <a:t>: action potentials are able to jump between nodes of Ranvier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Allows for lossless signal propagation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MS – autoimmune disorder causing the breakdown of the myelin ; cells lose ability to propagate signals in a fast and robust manner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4DCEDFA-823D-C340-9082-2C925B04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04" y="580154"/>
            <a:ext cx="7172715" cy="37702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04102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7645-1547-F749-B4CB-D1904B4D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5513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Types of Synapses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D131-3A70-7C4F-8806-A3A97DA4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0696"/>
            <a:ext cx="5411449" cy="5170006"/>
          </a:xfrm>
          <a:solidFill>
            <a:schemeClr val="tx1">
              <a:alpha val="79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Chemical – </a:t>
            </a:r>
            <a:r>
              <a:rPr lang="en-US" sz="2600" b="0" dirty="0">
                <a:solidFill>
                  <a:schemeClr val="bg1"/>
                </a:solidFill>
              </a:rPr>
              <a:t>facilitated by neurotransmitters</a:t>
            </a:r>
          </a:p>
          <a:p>
            <a:pPr lvl="1"/>
            <a:r>
              <a:rPr lang="en-US" sz="2600" b="0" dirty="0">
                <a:solidFill>
                  <a:schemeClr val="bg1"/>
                </a:solidFill>
              </a:rPr>
              <a:t>Allows the neuron to change how it responds to the same signal</a:t>
            </a:r>
          </a:p>
          <a:p>
            <a:pPr lvl="1"/>
            <a:r>
              <a:rPr lang="en-US" sz="2600" b="0" dirty="0">
                <a:solidFill>
                  <a:schemeClr val="bg1"/>
                </a:solidFill>
              </a:rPr>
              <a:t>Electrical </a:t>
            </a:r>
            <a:r>
              <a:rPr lang="en-US" sz="2600" b="0" dirty="0">
                <a:solidFill>
                  <a:schemeClr val="bg1"/>
                </a:solidFill>
                <a:sym typeface="Wingdings" pitchFamily="2" charset="2"/>
              </a:rPr>
              <a:t> chemical  electrical</a:t>
            </a:r>
          </a:p>
          <a:p>
            <a:pPr lvl="1"/>
            <a:r>
              <a:rPr lang="en-US" sz="2800" b="0" dirty="0">
                <a:solidFill>
                  <a:schemeClr val="bg1"/>
                </a:solidFill>
              </a:rPr>
              <a:t>Can allow for customized amount of current transmission desired between neurons upon spiking, such as in building memories.</a:t>
            </a:r>
            <a:endParaRPr lang="en-US" sz="2600" b="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FF00"/>
                </a:solidFill>
              </a:rPr>
              <a:t>Electrical - 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0" dirty="0">
                <a:solidFill>
                  <a:schemeClr val="bg1"/>
                </a:solidFill>
              </a:rPr>
              <a:t>they use </a:t>
            </a:r>
            <a:r>
              <a:rPr lang="en-US" sz="2600" b="0" dirty="0">
                <a:solidFill>
                  <a:srgbClr val="7030DF"/>
                </a:solidFill>
              </a:rPr>
              <a:t>gap junctions </a:t>
            </a:r>
            <a:r>
              <a:rPr lang="en-US" sz="2600" b="0" dirty="0">
                <a:solidFill>
                  <a:schemeClr val="bg1"/>
                </a:solidFill>
              </a:rPr>
              <a:t>and are facilitated by ions; excitations on one side of a synapse can result in movement of ions between neurons</a:t>
            </a:r>
          </a:p>
          <a:p>
            <a:pPr lvl="1"/>
            <a:r>
              <a:rPr lang="en-US" sz="2600" b="0" dirty="0">
                <a:solidFill>
                  <a:schemeClr val="bg1"/>
                </a:solidFill>
              </a:rPr>
              <a:t>Very useful for synchronization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A2E3D-44F9-FE46-862D-DB47AAB1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6" y="1670334"/>
            <a:ext cx="6315856" cy="38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44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2869-F4FB-6F40-B089-24EB0591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Excitatory vs Inhibitory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A4F29-6945-6347-8CDD-16002575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7354" cy="4351338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Garamond" panose="02020404030301010803" pitchFamily="18" charset="0"/>
              </a:rPr>
              <a:t>Excitatory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– will </a:t>
            </a:r>
            <a:r>
              <a:rPr lang="en-US" dirty="0">
                <a:solidFill>
                  <a:srgbClr val="00B0F0"/>
                </a:solidFill>
                <a:latin typeface="Garamond" panose="02020404030301010803" pitchFamily="18" charset="0"/>
              </a:rPr>
              <a:t>increase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the membrane potential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sym typeface="Wingdings" pitchFamily="2" charset="2"/>
              </a:rPr>
              <a:t> action potential in post-synaptic  neuron is excited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Neurotransmitters include:  epinephrine, norepinephrine, glutamate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dirty="0">
                <a:solidFill>
                  <a:srgbClr val="7C5BFF"/>
                </a:solidFill>
                <a:latin typeface="Garamond" panose="02020404030301010803" pitchFamily="18" charset="0"/>
              </a:rPr>
              <a:t>Inhibitory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– will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decrease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the membrane potential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sym typeface="Wingdings" pitchFamily="2" charset="2"/>
              </a:rPr>
              <a:t>  action potential inhibited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Neurotransmitters include:  serotonin, gamma-aminobutyric acid (GABA),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ECC5D-95D6-394B-A97D-0640A438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578" y="1825626"/>
            <a:ext cx="4697467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FB1B4-137B-0B4D-8C69-C6603C69B024}"/>
              </a:ext>
            </a:extLst>
          </p:cNvPr>
          <p:cNvSpPr txBox="1"/>
          <p:nvPr/>
        </p:nvSpPr>
        <p:spPr>
          <a:xfrm>
            <a:off x="149902" y="6127234"/>
            <a:ext cx="988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Note: not all neurotransmitters fall in either category; dopamine and acetylcholine can be both for example ;  </a:t>
            </a:r>
          </a:p>
        </p:txBody>
      </p:sp>
    </p:spTree>
    <p:extLst>
      <p:ext uri="{BB962C8B-B14F-4D97-AF65-F5344CB8AC3E}">
        <p14:creationId xmlns:p14="http://schemas.microsoft.com/office/powerpoint/2010/main" val="2064101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C057-0363-3144-8CA4-A139D559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Synapse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708A9-448A-7E4A-849D-3C1C7F086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Synapses are the basis of memory and learning</a:t>
            </a:r>
          </a:p>
        </p:txBody>
      </p:sp>
    </p:spTree>
    <p:extLst>
      <p:ext uri="{BB962C8B-B14F-4D97-AF65-F5344CB8AC3E}">
        <p14:creationId xmlns:p14="http://schemas.microsoft.com/office/powerpoint/2010/main" val="1126535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F8ED-D448-9145-B8A5-3B79061D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Synaptic (Hebbian) Plasticity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946AD-E3F0-A446-8E7C-EE410B1E95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74000"/>
            </a:schemeClr>
          </a:solidFill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If neuron A repeatedly takes part in firing neuron B, then the synapse from A to B is strengthened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Neurons that fire together wire together</a:t>
            </a:r>
          </a:p>
          <a:p>
            <a:r>
              <a:rPr lang="en-US" dirty="0">
                <a:solidFill>
                  <a:srgbClr val="00B0F0"/>
                </a:solidFill>
              </a:rPr>
              <a:t>Long term potentiation (LTP) </a:t>
            </a:r>
            <a:r>
              <a:rPr lang="en-US" b="0" dirty="0">
                <a:solidFill>
                  <a:schemeClr val="bg1"/>
                </a:solidFill>
              </a:rPr>
              <a:t>– experimentally observed </a:t>
            </a:r>
            <a:r>
              <a:rPr lang="en-US" b="0" dirty="0">
                <a:solidFill>
                  <a:srgbClr val="00B0F0"/>
                </a:solidFill>
              </a:rPr>
              <a:t>increase</a:t>
            </a:r>
            <a:r>
              <a:rPr lang="en-US" b="0" dirty="0">
                <a:solidFill>
                  <a:schemeClr val="bg1"/>
                </a:solidFill>
              </a:rPr>
              <a:t> in synapse strength that lasts for hours  </a:t>
            </a:r>
            <a:r>
              <a:rPr lang="en-US" b="0" dirty="0">
                <a:solidFill>
                  <a:schemeClr val="bg1"/>
                </a:solidFill>
                <a:sym typeface="Wingdings" pitchFamily="2" charset="2"/>
              </a:rPr>
              <a:t> increase in EPSP size</a:t>
            </a:r>
          </a:p>
          <a:p>
            <a:r>
              <a:rPr lang="en-US" dirty="0">
                <a:solidFill>
                  <a:srgbClr val="FF0000"/>
                </a:solidFill>
              </a:rPr>
              <a:t>Long term depression (LTD) </a:t>
            </a:r>
            <a:r>
              <a:rPr lang="en-US" b="0" dirty="0">
                <a:solidFill>
                  <a:schemeClr val="bg1"/>
                </a:solidFill>
              </a:rPr>
              <a:t>– experimentally observed </a:t>
            </a:r>
            <a:r>
              <a:rPr lang="en-US" b="0" dirty="0">
                <a:solidFill>
                  <a:srgbClr val="FF0000"/>
                </a:solidFill>
              </a:rPr>
              <a:t>decrease</a:t>
            </a:r>
            <a:r>
              <a:rPr lang="en-US" b="0" dirty="0">
                <a:solidFill>
                  <a:schemeClr val="bg1"/>
                </a:solidFill>
              </a:rPr>
              <a:t> in synapse strength that lasts for hours  </a:t>
            </a:r>
            <a:r>
              <a:rPr lang="en-US" b="0" dirty="0">
                <a:solidFill>
                  <a:schemeClr val="bg1"/>
                </a:solidFill>
                <a:sym typeface="Wingdings" pitchFamily="2" charset="2"/>
              </a:rPr>
              <a:t> increase in EPSP size</a:t>
            </a:r>
            <a:endParaRPr lang="en-US" b="0" dirty="0">
              <a:solidFill>
                <a:schemeClr val="bg1"/>
              </a:solidFill>
            </a:endParaRPr>
          </a:p>
          <a:p>
            <a:endParaRPr lang="en-US" b="0" dirty="0">
              <a:solidFill>
                <a:schemeClr val="bg1"/>
              </a:solidFill>
            </a:endParaRPr>
          </a:p>
          <a:p>
            <a:pPr lvl="1"/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7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5BB8-DEC6-B24B-A889-1A6C1CE6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Prior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478FD-C390-D34E-95F4-02B022200AB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Mathematics – I am assuming knowledge of calculus ;</a:t>
            </a:r>
          </a:p>
          <a:p>
            <a:r>
              <a:rPr lang="en-US" dirty="0">
                <a:solidFill>
                  <a:schemeClr val="bg1"/>
                </a:solidFill>
              </a:rPr>
              <a:t>Programming will not be required but there will be opportunity to apply coding knowledge if you have it already  </a:t>
            </a:r>
          </a:p>
        </p:txBody>
      </p:sp>
    </p:spTree>
    <p:extLst>
      <p:ext uri="{BB962C8B-B14F-4D97-AF65-F5344CB8AC3E}">
        <p14:creationId xmlns:p14="http://schemas.microsoft.com/office/powerpoint/2010/main" val="101982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A490-9FA6-9F46-8828-5BC00843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What is computational neuroscience?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10E5-F467-9B42-A029-E6E117FF1F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Trying to explain how the brain generates behaviors in computational terms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Characterizing WHAT nervous systems do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Determining HOW they function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Understanding WHY they operate in particular ways</a:t>
            </a:r>
          </a:p>
          <a:p>
            <a:r>
              <a:rPr lang="en-US" dirty="0">
                <a:solidFill>
                  <a:schemeClr val="bg1"/>
                </a:solidFill>
              </a:rPr>
              <a:t>Highly inter-disciplinary field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Technically began in the early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Began to identify the model for a neuron in the 50’s</a:t>
            </a:r>
          </a:p>
        </p:txBody>
      </p:sp>
    </p:spTree>
    <p:extLst>
      <p:ext uri="{BB962C8B-B14F-4D97-AF65-F5344CB8AC3E}">
        <p14:creationId xmlns:p14="http://schemas.microsoft.com/office/powerpoint/2010/main" val="20912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A490-9FA6-9F46-8828-5BC00843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Garamond" panose="02020404030301010803" pitchFamily="18" charset="0"/>
              </a:rPr>
              <a:t>Why build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10E5-F467-9B42-A029-E6E117FF1F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Mostly for predictive purposes</a:t>
            </a:r>
          </a:p>
          <a:p>
            <a:r>
              <a:rPr lang="en-US" dirty="0">
                <a:solidFill>
                  <a:schemeClr val="bg1"/>
                </a:solidFill>
              </a:rPr>
              <a:t>Most models are developed to explain and/or to predict experimental observations.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88097C-BCD8-C24C-888C-B823270CE027}"/>
              </a:ext>
            </a:extLst>
          </p:cNvPr>
          <p:cNvSpPr txBox="1">
            <a:spLocks/>
          </p:cNvSpPr>
          <p:nvPr/>
        </p:nvSpPr>
        <p:spPr>
          <a:xfrm>
            <a:off x="945629" y="4766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Garamond" panose="02020404030301010803" pitchFamily="18" charset="0"/>
              </a:rPr>
              <a:t>We need to keep in mind though... Models are limited!</a:t>
            </a:r>
          </a:p>
        </p:txBody>
      </p:sp>
    </p:spTree>
    <p:extLst>
      <p:ext uri="{BB962C8B-B14F-4D97-AF65-F5344CB8AC3E}">
        <p14:creationId xmlns:p14="http://schemas.microsoft.com/office/powerpoint/2010/main" val="238801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8F0E-A2CD-EE43-8493-D694313E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3 Types of computational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31A3-4274-8F45-8E9F-BC8D4638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752240"/>
          </a:xfrm>
          <a:solidFill>
            <a:schemeClr val="tx1">
              <a:alpha val="41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Descriptive –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care less about what is happening in between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we want to know what goes in and what comes out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In the case of neuroscience, this often means building a relationship between stimulus and the neuronal responses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7A3BEC-434F-A14C-AD85-42929B08DE7E}"/>
              </a:ext>
            </a:extLst>
          </p:cNvPr>
          <p:cNvGrpSpPr/>
          <p:nvPr/>
        </p:nvGrpSpPr>
        <p:grpSpPr>
          <a:xfrm>
            <a:off x="2628900" y="3442928"/>
            <a:ext cx="7200900" cy="3391900"/>
            <a:chOff x="2628900" y="3276690"/>
            <a:chExt cx="7200900" cy="33919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6C1B8E-F314-A84B-9894-FD39ECE5D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8900" y="4088389"/>
              <a:ext cx="7200900" cy="1879023"/>
            </a:xfrm>
            <a:prstGeom prst="rect">
              <a:avLst/>
            </a:prstGeom>
          </p:spPr>
        </p:pic>
        <p:sp>
          <p:nvSpPr>
            <p:cNvPr id="7" name="Cross 6">
              <a:extLst>
                <a:ext uri="{FF2B5EF4-FFF2-40B4-BE49-F238E27FC236}">
                  <a16:creationId xmlns:a16="http://schemas.microsoft.com/office/drawing/2014/main" id="{87113BCC-B370-3045-9FC8-333CB40C233D}"/>
                </a:ext>
              </a:extLst>
            </p:cNvPr>
            <p:cNvSpPr/>
            <p:nvPr/>
          </p:nvSpPr>
          <p:spPr>
            <a:xfrm rot="2777851">
              <a:off x="5406952" y="3852403"/>
              <a:ext cx="1913388" cy="1931418"/>
            </a:xfrm>
            <a:prstGeom prst="plus">
              <a:avLst>
                <a:gd name="adj" fmla="val 44276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8" name="Curved Down Arrow 7">
              <a:extLst>
                <a:ext uri="{FF2B5EF4-FFF2-40B4-BE49-F238E27FC236}">
                  <a16:creationId xmlns:a16="http://schemas.microsoft.com/office/drawing/2014/main" id="{189652A6-21D9-E54B-8ABC-29E9AF08DC43}"/>
                </a:ext>
              </a:extLst>
            </p:cNvPr>
            <p:cNvSpPr/>
            <p:nvPr/>
          </p:nvSpPr>
          <p:spPr>
            <a:xfrm>
              <a:off x="3295650" y="3276690"/>
              <a:ext cx="5867400" cy="1277144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Curved Down Arrow 8">
              <a:extLst>
                <a:ext uri="{FF2B5EF4-FFF2-40B4-BE49-F238E27FC236}">
                  <a16:creationId xmlns:a16="http://schemas.microsoft.com/office/drawing/2014/main" id="{A86ED390-5856-2A42-BB26-EABC416EBCEA}"/>
                </a:ext>
              </a:extLst>
            </p:cNvPr>
            <p:cNvSpPr/>
            <p:nvPr/>
          </p:nvSpPr>
          <p:spPr>
            <a:xfrm rot="10800000">
              <a:off x="3168891" y="5674391"/>
              <a:ext cx="5906323" cy="994199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61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8F0E-A2CD-EE43-8493-D694313E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Descriptive Models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7A3BEC-434F-A14C-AD85-42929B08DE7E}"/>
              </a:ext>
            </a:extLst>
          </p:cNvPr>
          <p:cNvGrpSpPr/>
          <p:nvPr/>
        </p:nvGrpSpPr>
        <p:grpSpPr>
          <a:xfrm>
            <a:off x="152400" y="2608157"/>
            <a:ext cx="7200900" cy="3391900"/>
            <a:chOff x="2628900" y="3276690"/>
            <a:chExt cx="7200900" cy="33919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6C1B8E-F314-A84B-9894-FD39ECE5D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8900" y="4088389"/>
              <a:ext cx="7200900" cy="1879023"/>
            </a:xfrm>
            <a:prstGeom prst="rect">
              <a:avLst/>
            </a:prstGeom>
          </p:spPr>
        </p:pic>
        <p:sp>
          <p:nvSpPr>
            <p:cNvPr id="7" name="Cross 6">
              <a:extLst>
                <a:ext uri="{FF2B5EF4-FFF2-40B4-BE49-F238E27FC236}">
                  <a16:creationId xmlns:a16="http://schemas.microsoft.com/office/drawing/2014/main" id="{87113BCC-B370-3045-9FC8-333CB40C233D}"/>
                </a:ext>
              </a:extLst>
            </p:cNvPr>
            <p:cNvSpPr/>
            <p:nvPr/>
          </p:nvSpPr>
          <p:spPr>
            <a:xfrm rot="2777851">
              <a:off x="5406952" y="3852403"/>
              <a:ext cx="1913388" cy="1931418"/>
            </a:xfrm>
            <a:prstGeom prst="plus">
              <a:avLst>
                <a:gd name="adj" fmla="val 44276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8" name="Curved Down Arrow 7">
              <a:extLst>
                <a:ext uri="{FF2B5EF4-FFF2-40B4-BE49-F238E27FC236}">
                  <a16:creationId xmlns:a16="http://schemas.microsoft.com/office/drawing/2014/main" id="{189652A6-21D9-E54B-8ABC-29E9AF08DC43}"/>
                </a:ext>
              </a:extLst>
            </p:cNvPr>
            <p:cNvSpPr/>
            <p:nvPr/>
          </p:nvSpPr>
          <p:spPr>
            <a:xfrm>
              <a:off x="3295650" y="3276690"/>
              <a:ext cx="5867400" cy="1277144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Curved Down Arrow 8">
              <a:extLst>
                <a:ext uri="{FF2B5EF4-FFF2-40B4-BE49-F238E27FC236}">
                  <a16:creationId xmlns:a16="http://schemas.microsoft.com/office/drawing/2014/main" id="{A86ED390-5856-2A42-BB26-EABC416EBCEA}"/>
                </a:ext>
              </a:extLst>
            </p:cNvPr>
            <p:cNvSpPr/>
            <p:nvPr/>
          </p:nvSpPr>
          <p:spPr>
            <a:xfrm rot="10800000">
              <a:off x="3168891" y="5674391"/>
              <a:ext cx="5906323" cy="994199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06D92D-F47D-6646-8397-14C426C3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892" y="1709632"/>
            <a:ext cx="4474858" cy="4351338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stimulus as the input</a:t>
            </a:r>
          </a:p>
          <a:p>
            <a:r>
              <a:rPr lang="en-US" dirty="0">
                <a:solidFill>
                  <a:schemeClr val="bg1"/>
                </a:solidFill>
              </a:rPr>
              <a:t>The neural response is the output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93D70-C1ED-C54A-B628-211AFD52192C}"/>
              </a:ext>
            </a:extLst>
          </p:cNvPr>
          <p:cNvSpPr/>
          <p:nvPr/>
        </p:nvSpPr>
        <p:spPr>
          <a:xfrm>
            <a:off x="2273635" y="1687758"/>
            <a:ext cx="284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Encoding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028C0-6428-FE49-B8DF-48D5418E6FF3}"/>
              </a:ext>
            </a:extLst>
          </p:cNvPr>
          <p:cNvSpPr/>
          <p:nvPr/>
        </p:nvSpPr>
        <p:spPr>
          <a:xfrm>
            <a:off x="1957105" y="5834040"/>
            <a:ext cx="2920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Decoding</a:t>
            </a:r>
          </a:p>
        </p:txBody>
      </p:sp>
    </p:spTree>
    <p:extLst>
      <p:ext uri="{BB962C8B-B14F-4D97-AF65-F5344CB8AC3E}">
        <p14:creationId xmlns:p14="http://schemas.microsoft.com/office/powerpoint/2010/main" val="303197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8F0E-A2CD-EE43-8493-D694313E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3 Types of computational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31A3-4274-8F45-8E9F-BC8D4638AD0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41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Mechanistic -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try to describe the physiological and anatomical features, and then try to reproduce observed behaviors by appropriate choices of parameters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AE499-C6F7-D742-80A3-067F40F5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835400"/>
            <a:ext cx="7543800" cy="1968500"/>
          </a:xfrm>
          <a:prstGeom prst="rect">
            <a:avLst/>
          </a:prstGeom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id="{CACAD6EA-0A72-D54E-87D3-38C266212924}"/>
              </a:ext>
            </a:extLst>
          </p:cNvPr>
          <p:cNvSpPr/>
          <p:nvPr/>
        </p:nvSpPr>
        <p:spPr>
          <a:xfrm rot="2777851">
            <a:off x="2187501" y="3698221"/>
            <a:ext cx="1913388" cy="1931418"/>
          </a:xfrm>
          <a:prstGeom prst="plus">
            <a:avLst>
              <a:gd name="adj" fmla="val 4427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B2671C71-645F-0545-A58F-49629D559C9C}"/>
              </a:ext>
            </a:extLst>
          </p:cNvPr>
          <p:cNvSpPr/>
          <p:nvPr/>
        </p:nvSpPr>
        <p:spPr>
          <a:xfrm rot="2777851">
            <a:off x="8295016" y="3698220"/>
            <a:ext cx="1913388" cy="1931418"/>
          </a:xfrm>
          <a:prstGeom prst="plus">
            <a:avLst>
              <a:gd name="adj" fmla="val 4427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AB0AB6-13AA-6C43-8165-39334B9FF0D5}"/>
              </a:ext>
            </a:extLst>
          </p:cNvPr>
          <p:cNvSpPr/>
          <p:nvPr/>
        </p:nvSpPr>
        <p:spPr>
          <a:xfrm>
            <a:off x="5083527" y="3835400"/>
            <a:ext cx="2228850" cy="202148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4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1773</Words>
  <Application>Microsoft Macintosh PowerPoint</Application>
  <PresentationFormat>Widescreen</PresentationFormat>
  <Paragraphs>188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Garamond</vt:lpstr>
      <vt:lpstr>Garamond Bold</vt:lpstr>
      <vt:lpstr>Wingdings</vt:lpstr>
      <vt:lpstr>Office Theme</vt:lpstr>
      <vt:lpstr>Modeling in Neuroscience</vt:lpstr>
      <vt:lpstr>Who am I?</vt:lpstr>
      <vt:lpstr>What this course IS (vs. what it is NOT)</vt:lpstr>
      <vt:lpstr>Prior knowledge?</vt:lpstr>
      <vt:lpstr>What is computational neuroscience?</vt:lpstr>
      <vt:lpstr>Why build models?</vt:lpstr>
      <vt:lpstr>3 Types of computational models</vt:lpstr>
      <vt:lpstr>Descriptive Models</vt:lpstr>
      <vt:lpstr>3 Types of computational models</vt:lpstr>
      <vt:lpstr>3 Types of computational models</vt:lpstr>
      <vt:lpstr>Neural vs Digital</vt:lpstr>
      <vt:lpstr>Computational Analogies</vt:lpstr>
      <vt:lpstr>Let’s talk the nervous system…</vt:lpstr>
      <vt:lpstr>Peripheral nervous system</vt:lpstr>
      <vt:lpstr>Peripheral nervous system</vt:lpstr>
      <vt:lpstr>Central nervous system – Spinal Cord</vt:lpstr>
      <vt:lpstr>Central nervous system – THE BRAIN</vt:lpstr>
      <vt:lpstr>Hindbrain</vt:lpstr>
      <vt:lpstr>Midbrain and Reticular Formation</vt:lpstr>
      <vt:lpstr>The Cerebrum</vt:lpstr>
      <vt:lpstr>The Cerebrum – cerebral cortex</vt:lpstr>
      <vt:lpstr>The Cerebrum – cerebral cortex</vt:lpstr>
      <vt:lpstr>Homework : Choice 1</vt:lpstr>
      <vt:lpstr>Homework : Choice 2</vt:lpstr>
      <vt:lpstr>The Neuron</vt:lpstr>
      <vt:lpstr>Wide variety of neurons  </vt:lpstr>
      <vt:lpstr>Idealized model</vt:lpstr>
      <vt:lpstr>Idealized model</vt:lpstr>
      <vt:lpstr>Electrical potential</vt:lpstr>
      <vt:lpstr>Neuronal Signaling via Gated Channels</vt:lpstr>
      <vt:lpstr>Neuronal Signaling via Gated Channels</vt:lpstr>
      <vt:lpstr>Electrical potential</vt:lpstr>
      <vt:lpstr>Return to structure: myelination</vt:lpstr>
      <vt:lpstr>Types of Synapses</vt:lpstr>
      <vt:lpstr>Excitatory vs Inhibitory</vt:lpstr>
      <vt:lpstr>Synapse Doctrine</vt:lpstr>
      <vt:lpstr>Synaptic (Hebbian) Plasticity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in Neuroscienceeuroscien</dc:title>
  <dc:creator>Miller, Michelle</dc:creator>
  <cp:lastModifiedBy>Miller, Michelle</cp:lastModifiedBy>
  <cp:revision>216</cp:revision>
  <dcterms:created xsi:type="dcterms:W3CDTF">2019-11-10T00:21:27Z</dcterms:created>
  <dcterms:modified xsi:type="dcterms:W3CDTF">2019-11-12T00:56:20Z</dcterms:modified>
</cp:coreProperties>
</file>